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04" r:id="rId2"/>
    <p:sldId id="322" r:id="rId3"/>
    <p:sldId id="321" r:id="rId4"/>
    <p:sldId id="301" r:id="rId5"/>
    <p:sldId id="257" r:id="rId6"/>
    <p:sldId id="302" r:id="rId7"/>
    <p:sldId id="305" r:id="rId8"/>
    <p:sldId id="300" r:id="rId9"/>
    <p:sldId id="274" r:id="rId10"/>
    <p:sldId id="269" r:id="rId11"/>
    <p:sldId id="275" r:id="rId12"/>
    <p:sldId id="306" r:id="rId13"/>
    <p:sldId id="313" r:id="rId14"/>
    <p:sldId id="310" r:id="rId15"/>
    <p:sldId id="312" r:id="rId16"/>
    <p:sldId id="259" r:id="rId17"/>
    <p:sldId id="258" r:id="rId18"/>
    <p:sldId id="268" r:id="rId19"/>
    <p:sldId id="261" r:id="rId20"/>
    <p:sldId id="297" r:id="rId21"/>
    <p:sldId id="260" r:id="rId22"/>
    <p:sldId id="311" r:id="rId23"/>
    <p:sldId id="266" r:id="rId24"/>
    <p:sldId id="263" r:id="rId25"/>
    <p:sldId id="315" r:id="rId26"/>
    <p:sldId id="299" r:id="rId27"/>
    <p:sldId id="265" r:id="rId28"/>
    <p:sldId id="316" r:id="rId29"/>
    <p:sldId id="277" r:id="rId30"/>
    <p:sldId id="284" r:id="rId31"/>
    <p:sldId id="276" r:id="rId32"/>
    <p:sldId id="320" r:id="rId33"/>
    <p:sldId id="278" r:id="rId34"/>
    <p:sldId id="283" r:id="rId35"/>
    <p:sldId id="279" r:id="rId36"/>
    <p:sldId id="280" r:id="rId37"/>
    <p:sldId id="281" r:id="rId38"/>
    <p:sldId id="282" r:id="rId39"/>
    <p:sldId id="285" r:id="rId40"/>
    <p:sldId id="319" r:id="rId41"/>
    <p:sldId id="286" r:id="rId42"/>
    <p:sldId id="273" r:id="rId43"/>
    <p:sldId id="290" r:id="rId44"/>
    <p:sldId id="287" r:id="rId45"/>
    <p:sldId id="289" r:id="rId46"/>
    <p:sldId id="288" r:id="rId47"/>
    <p:sldId id="309" r:id="rId48"/>
    <p:sldId id="262" r:id="rId49"/>
    <p:sldId id="317" r:id="rId50"/>
    <p:sldId id="264" r:id="rId51"/>
    <p:sldId id="324" r:id="rId52"/>
    <p:sldId id="291" r:id="rId53"/>
    <p:sldId id="292" r:id="rId54"/>
    <p:sldId id="318" r:id="rId55"/>
    <p:sldId id="293" r:id="rId56"/>
    <p:sldId id="294" r:id="rId57"/>
    <p:sldId id="314" r:id="rId58"/>
    <p:sldId id="295" r:id="rId59"/>
    <p:sldId id="296" r:id="rId60"/>
    <p:sldId id="307" r:id="rId61"/>
    <p:sldId id="308" r:id="rId62"/>
    <p:sldId id="267" r:id="rId63"/>
    <p:sldId id="298" r:id="rId64"/>
    <p:sldId id="323" r:id="rId65"/>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6600FF"/>
    <a:srgbClr val="6600CC"/>
    <a:srgbClr val="FFFFFF"/>
    <a:srgbClr val="EAEA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3717" autoAdjust="0"/>
  </p:normalViewPr>
  <p:slideViewPr>
    <p:cSldViewPr>
      <p:cViewPr varScale="1">
        <p:scale>
          <a:sx n="50" d="100"/>
          <a:sy n="50" d="100"/>
        </p:scale>
        <p:origin x="-1950"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35DC78-CAC6-4C10-88BB-ECE1E4E516F4}" type="datetimeFigureOut">
              <a:rPr lang="en-US" smtClean="0"/>
              <a:pPr/>
              <a:t>8/27/2016</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5F4894-9A02-43F7-BBCC-10A8C25C2A7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iblehub.com/acts/17-27.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investigativeproject.org/documents/misc/20.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guardian.co.uk/world/2009/jan/08/barack-obama-gaza-hama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news.yahoo.com/kerry-meet-netanyahu-latest-mideast-peace-push-112815495.html" TargetMode="External"/><Relationship Id="rId7" Type="http://schemas.openxmlformats.org/officeDocument/2006/relationships/hyperlink" Target="http://news.yahoo.com/kerry-launches-2014-bid-mideast-peace-020720371.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news.yahoo.com/israel-official-jordan-valley-must-remain-border-102347919.html" TargetMode="External"/><Relationship Id="rId5" Type="http://schemas.openxmlformats.org/officeDocument/2006/relationships/hyperlink" Target="http://news.yahoo.com/israel-palestinians-talk-tough-ahead-kerry-visit-131315697.html" TargetMode="External"/><Relationship Id="rId4" Type="http://schemas.openxmlformats.org/officeDocument/2006/relationships/hyperlink" Target="http://news.yahoo.com/kerry-says-mideast-plan-39-fair-balanced-39-073938377.html"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biblehub.com/acts/17-27.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readtiger.com/wkp/en/Vilayet_of_Syria"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readtiger.com/wkp/en/Vilayet_of_Beirut" TargetMode="External"/><Relationship Id="rId4" Type="http://schemas.openxmlformats.org/officeDocument/2006/relationships/hyperlink" Target="http://readtiger.com/wkp/en/Vilayet_of_Aleppo"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C68BFA6-7E1C-4385-BE4A-B3D1E12D5142}" type="slidenum">
              <a:rPr lang="en-US" smtClean="0"/>
              <a:pPr/>
              <a:t>1</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http://upload.wikimedia.org/wikipedia/commons/c/c5/Mandate_for_Palestine_(legal_instrument).svg</a:t>
            </a:r>
          </a:p>
          <a:p>
            <a:r>
              <a:rPr lang="en-US" dirty="0" smtClean="0"/>
              <a:t>Mandate for Palestine 1920: http://www.justicenow4israel.com/image/1920-boundaryconventionmap.jpg</a:t>
            </a:r>
          </a:p>
          <a:p>
            <a:r>
              <a:rPr lang="en-US" dirty="0" smtClean="0"/>
              <a:t>Mandate for Palestine 1923: http://www.npr.org/news/specials/mideast/history/images/map02.gif</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 made from one man every nation [</a:t>
            </a:r>
            <a:r>
              <a:rPr lang="el-GR" sz="1200" b="1" dirty="0" smtClean="0">
                <a:latin typeface="Times New Roman" panose="02020603050405020304" pitchFamily="18" charset="0"/>
                <a:cs typeface="Times New Roman" panose="02020603050405020304" pitchFamily="18" charset="0"/>
              </a:rPr>
              <a:t>ἔθνος</a:t>
            </a:r>
            <a:r>
              <a:rPr lang="en-US" sz="1200" b="1" dirty="0" smtClean="0">
                <a:latin typeface="Times New Roman" panose="02020603050405020304" pitchFamily="18" charset="0"/>
                <a:cs typeface="Times New Roman" panose="02020603050405020304" pitchFamily="18" charset="0"/>
              </a:rPr>
              <a:t>] </a:t>
            </a:r>
            <a:r>
              <a:rPr lang="en-US" dirty="0" smtClean="0"/>
              <a:t>of mankind to live on all the face of the earth, having determined their appointed times and the boundaries of their habitation, </a:t>
            </a:r>
            <a:r>
              <a:rPr lang="en-US" dirty="0" smtClean="0">
                <a:hlinkClick r:id="rId3"/>
              </a:rPr>
              <a:t>27</a:t>
            </a:r>
            <a:r>
              <a:rPr lang="en-US" dirty="0" smtClean="0"/>
              <a:t>that they would seek God, if perhaps they might grope for Him and find Him, though He is not far from each one of us;…</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12</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A8742618-8E88-43DA-B9D8-B3B053C13483}" type="slidenum">
              <a:rPr lang="en-US" smtClean="0"/>
              <a:pPr/>
              <a:t>14</a:t>
            </a:fld>
            <a:endParaRPr lang="en-US" smtClean="0"/>
          </a:p>
        </p:txBody>
      </p:sp>
      <p:sp>
        <p:nvSpPr>
          <p:cNvPr id="45059" name="Rectangle 2"/>
          <p:cNvSpPr>
            <a:spLocks noGrp="1" noRot="1" noChangeAspect="1" noChangeArrowheads="1" noTextEdit="1"/>
          </p:cNvSpPr>
          <p:nvPr>
            <p:ph type="sldImg"/>
          </p:nvPr>
        </p:nvSpPr>
        <p:spPr>
          <a:xfrm>
            <a:off x="2143125" y="685800"/>
            <a:ext cx="2571750" cy="3429000"/>
          </a:xfrm>
          <a:ln/>
        </p:spPr>
      </p:sp>
      <p:sp>
        <p:nvSpPr>
          <p:cNvPr id="45060" name="Rectangle 3"/>
          <p:cNvSpPr>
            <a:spLocks noGrp="1" noChangeArrowheads="1"/>
          </p:cNvSpPr>
          <p:nvPr>
            <p:ph type="body" idx="1"/>
          </p:nvPr>
        </p:nvSpPr>
        <p:spPr>
          <a:noFill/>
        </p:spPr>
        <p:txBody>
          <a:bodyPr/>
          <a:lstStyle/>
          <a:p>
            <a:pPr eaLnBrk="1" hangingPunct="1"/>
            <a:r>
              <a:rPr lang="en-US" u="none" dirty="0" smtClean="0"/>
              <a:t>Source: http://blogs.elca.org/peacenotwalls/files/2012/11/unbidvote2012web.jpg</a:t>
            </a:r>
          </a:p>
          <a:p>
            <a:pPr eaLnBrk="1" hangingPunct="1"/>
            <a:r>
              <a:rPr lang="en-US" u="none" dirty="0" smtClean="0"/>
              <a:t>Quote Source: http://blogs.elca.org/peacenotwalls/history/palestine-becomes-un-non-member-state-with-observer-status-30</a:t>
            </a:r>
          </a:p>
          <a:p>
            <a:pPr eaLnBrk="1" hangingPunct="1"/>
            <a:r>
              <a:rPr lang="en-US" u="none" dirty="0" smtClean="0"/>
              <a:t>UN Picture Source: http://www.un.org/News/dh/photos/large/2012/November/536248-palestinobserve.jpg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http://corpus.quran.com/wordmorphology.jsp?location=(8:60:1)</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3023C3-7936-4DAE-BEF3-B9FEF589FFB6}" type="slidenum">
              <a:rPr lang="en-US" smtClean="0"/>
              <a:pPr eaLnBrk="1" hangingPunct="1"/>
              <a:t>18</a:t>
            </a:fld>
            <a:endParaRPr lang="en-US" smtClean="0"/>
          </a:p>
        </p:txBody>
      </p:sp>
      <p:sp>
        <p:nvSpPr>
          <p:cNvPr id="59395" name="Rectangle 2"/>
          <p:cNvSpPr>
            <a:spLocks noGrp="1" noRot="1" noChangeAspect="1" noChangeArrowheads="1" noTextEdit="1"/>
          </p:cNvSpPr>
          <p:nvPr>
            <p:ph type="sldImg"/>
          </p:nvPr>
        </p:nvSpPr>
        <p:spPr>
          <a:xfrm>
            <a:off x="2143125" y="685800"/>
            <a:ext cx="257175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t>Source: </a:t>
            </a:r>
            <a:r>
              <a:rPr lang="en-US" dirty="0" smtClean="0">
                <a:hlinkClick r:id="rId3"/>
              </a:rPr>
              <a:t>http://www.investigativeproject.org/documents/misc/20.pdf</a:t>
            </a:r>
            <a:endParaRPr lang="en-US" dirty="0" smtClean="0"/>
          </a:p>
          <a:p>
            <a:pPr eaLnBrk="1" hangingPunct="1"/>
            <a:r>
              <a:rPr lang="en-US" dirty="0" smtClean="0"/>
              <a:t>Via email 01-29-13: HANEY, when it comes to the Brotherhood, the word “obedient” is the mandatory thing to be part of them [and] to the </a:t>
            </a:r>
            <a:r>
              <a:rPr lang="en-US" i="1" dirty="0" smtClean="0"/>
              <a:t>El </a:t>
            </a:r>
            <a:r>
              <a:rPr lang="en-US" i="1" dirty="0" err="1" smtClean="0"/>
              <a:t>Morshed</a:t>
            </a:r>
            <a:r>
              <a:rPr lang="en-US" dirty="0" smtClean="0"/>
              <a:t> (Ayatollah).  Here the phrase (</a:t>
            </a:r>
            <a:r>
              <a:rPr lang="en-US" b="1" i="1" dirty="0" smtClean="0"/>
              <a:t>El </a:t>
            </a:r>
            <a:r>
              <a:rPr lang="en-US" b="1" i="1" dirty="0" err="1" smtClean="0"/>
              <a:t>Qada</a:t>
            </a:r>
            <a:r>
              <a:rPr lang="en-US" b="1" i="1" dirty="0" smtClean="0"/>
              <a:t> El Islamia El Moltzema</a:t>
            </a:r>
            <a:r>
              <a:rPr lang="en-US" dirty="0" smtClean="0"/>
              <a:t>) means (The Obedient Islamic Base), so they get their orders from </a:t>
            </a:r>
            <a:r>
              <a:rPr lang="en-US" i="1" dirty="0" smtClean="0"/>
              <a:t>El </a:t>
            </a:r>
            <a:r>
              <a:rPr lang="en-US" i="1" dirty="0" err="1" smtClean="0"/>
              <a:t>Morshed</a:t>
            </a:r>
            <a:r>
              <a:rPr lang="en-US" dirty="0" smtClean="0"/>
              <a:t> without discussing it.  Good luck brother…Mina</a:t>
            </a:r>
          </a:p>
        </p:txBody>
      </p:sp>
    </p:spTree>
    <p:extLst>
      <p:ext uri="{BB962C8B-B14F-4D97-AF65-F5344CB8AC3E}">
        <p14:creationId xmlns:p14="http://schemas.microsoft.com/office/powerpoint/2010/main" xmlns="" val="1125584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http://corpus.quran.com/translation.jsp?chapter=4&amp;verse=3</a:t>
            </a:r>
            <a:endParaRPr lang="en-US" dirty="0"/>
          </a:p>
        </p:txBody>
      </p:sp>
      <p:sp>
        <p:nvSpPr>
          <p:cNvPr id="4" name="Slide Number Placeholder 3"/>
          <p:cNvSpPr>
            <a:spLocks noGrp="1"/>
          </p:cNvSpPr>
          <p:nvPr>
            <p:ph type="sldNum" sz="quarter" idx="10"/>
          </p:nvPr>
        </p:nvSpPr>
        <p:spPr/>
        <p:txBody>
          <a:bodyPr/>
          <a:lstStyle/>
          <a:p>
            <a:pPr>
              <a:defRPr/>
            </a:pPr>
            <a:fld id="{A588E0FA-5E5D-482F-BBDA-6D00F9629AEF}"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http://bokertov.typepad.com/btb/images/no_better_blood.jpg</a:t>
            </a:r>
          </a:p>
          <a:p>
            <a:r>
              <a:rPr lang="en-US" dirty="0" smtClean="0"/>
              <a:t>Source Bottom: http://photos1.blogger.com/blogger/4765/1487/400/htdbljpw.jpg</a:t>
            </a:r>
            <a:endParaRPr lang="en-US" dirty="0"/>
          </a:p>
        </p:txBody>
      </p:sp>
      <p:sp>
        <p:nvSpPr>
          <p:cNvPr id="4" name="Slide Number Placeholder 3"/>
          <p:cNvSpPr>
            <a:spLocks noGrp="1"/>
          </p:cNvSpPr>
          <p:nvPr>
            <p:ph type="sldNum" sz="quarter" idx="10"/>
          </p:nvPr>
        </p:nvSpPr>
        <p:spPr/>
        <p:txBody>
          <a:bodyPr/>
          <a:lstStyle/>
          <a:p>
            <a:fld id="{2262A061-6790-4093-8965-C731B801291B}" type="slidenum">
              <a:rPr lang="en-US" smtClean="0"/>
              <a:pPr/>
              <a:t>20</a:t>
            </a:fld>
            <a:endParaRPr lang="en-US"/>
          </a:p>
        </p:txBody>
      </p:sp>
    </p:spTree>
    <p:extLst>
      <p:ext uri="{BB962C8B-B14F-4D97-AF65-F5344CB8AC3E}">
        <p14:creationId xmlns="" xmlns:p14="http://schemas.microsoft.com/office/powerpoint/2010/main" val="2778259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Isa 60:18  There will never again be violence in your land (country). People will </a:t>
            </a:r>
            <a:r>
              <a:rPr lang="en-US" sz="1200" b="1" u="sng" kern="1200" dirty="0" smtClean="0">
                <a:solidFill>
                  <a:schemeClr val="tx1"/>
                </a:solidFill>
                <a:latin typeface="+mn-lt"/>
                <a:ea typeface="+mn-ea"/>
                <a:cs typeface="+mn-cs"/>
              </a:rPr>
              <a:t>never again </a:t>
            </a:r>
            <a:r>
              <a:rPr lang="en-US" sz="1200" b="0" kern="1200" dirty="0" smtClean="0">
                <a:solidFill>
                  <a:schemeClr val="tx1"/>
                </a:solidFill>
                <a:latin typeface="+mn-lt"/>
                <a:ea typeface="+mn-ea"/>
                <a:cs typeface="+mn-cs"/>
              </a:rPr>
              <a:t>attack your country and steal from you. You will name your walls, 'Salvation,' and your gates, 'Praise.' </a:t>
            </a:r>
          </a:p>
          <a:p>
            <a:r>
              <a:rPr lang="en-US" dirty="0" smtClean="0"/>
              <a:t>Source:</a:t>
            </a:r>
            <a:r>
              <a:rPr lang="en-US" baseline="0" dirty="0" smtClean="0"/>
              <a:t> http://www.washingtonpost.com/world/foreign-fighters-flow-to-syria/2014/10/11/3d2549fa-5195-11e4-8c24-487e92bc997b_graphic.html</a:t>
            </a:r>
            <a:endParaRPr lang="en-US" dirty="0"/>
          </a:p>
        </p:txBody>
      </p:sp>
      <p:sp>
        <p:nvSpPr>
          <p:cNvPr id="4" name="Slide Number Placeholder 3"/>
          <p:cNvSpPr>
            <a:spLocks noGrp="1"/>
          </p:cNvSpPr>
          <p:nvPr>
            <p:ph type="sldNum" sz="quarter" idx="10"/>
          </p:nvPr>
        </p:nvSpPr>
        <p:spPr/>
        <p:txBody>
          <a:bodyPr/>
          <a:lstStyle/>
          <a:p>
            <a:fld id="{FC54D3A8-FDF0-4F22-9E64-D3D4F720D208}" type="slidenum">
              <a:rPr lang="en-US" smtClean="0"/>
              <a:pPr/>
              <a:t>21</a:t>
            </a:fld>
            <a:endParaRPr lang="en-US" dirty="0"/>
          </a:p>
        </p:txBody>
      </p:sp>
    </p:spTree>
    <p:extLst>
      <p:ext uri="{BB962C8B-B14F-4D97-AF65-F5344CB8AC3E}">
        <p14:creationId xmlns:p14="http://schemas.microsoft.com/office/powerpoint/2010/main" xmlns="" val="3506929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https://www.bible.com/bible/406/rom.13.12.erv#!</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https://www.blueletterbible.org/lang/lexicon/lexicon.cfm?strongs=G3904&amp;t=KJV</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https://www.blueletterbible.org/lang/lexicon/lexicon.cfm?Strongs=H5251</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http://www.huffingtonpost.com/ian-mevorach/muhammad-as-spirit-of-tru_b_9389642.html?</a:t>
            </a:r>
            <a:endParaRPr lang="en-US" dirty="0"/>
          </a:p>
        </p:txBody>
      </p:sp>
      <p:sp>
        <p:nvSpPr>
          <p:cNvPr id="4" name="Slide Number Placeholder 3"/>
          <p:cNvSpPr>
            <a:spLocks noGrp="1"/>
          </p:cNvSpPr>
          <p:nvPr>
            <p:ph type="sldNum" sz="quarter" idx="10"/>
          </p:nvPr>
        </p:nvSpPr>
        <p:spPr/>
        <p:txBody>
          <a:bodyPr/>
          <a:lstStyle/>
          <a:p>
            <a:fld id="{8D7F4C17-7B4B-421C-80B8-B978AD1907AB}"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29</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smtClean="0"/>
              <a:t>: http://www.frontpagemag.com/2013/dgreenfield/obama-turned-benghazi-into-al-qaeda-terrorist-hub/</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Prophetic Perspective</a:t>
            </a:r>
          </a:p>
          <a:p>
            <a:r>
              <a:rPr lang="en-US" dirty="0" smtClean="0"/>
              <a:t>Source:</a:t>
            </a:r>
            <a:r>
              <a:rPr lang="en-US" baseline="0" dirty="0" smtClean="0"/>
              <a:t> http://magharebia.com/en_GB/articles/awi/features/2014/01/14/feature-02</a:t>
            </a:r>
            <a:endParaRPr lang="en-US" dirty="0"/>
          </a:p>
        </p:txBody>
      </p:sp>
      <p:sp>
        <p:nvSpPr>
          <p:cNvPr id="4" name="Slide Number Placeholder 3"/>
          <p:cNvSpPr>
            <a:spLocks noGrp="1"/>
          </p:cNvSpPr>
          <p:nvPr>
            <p:ph type="sldNum" sz="quarter" idx="10"/>
          </p:nvPr>
        </p:nvSpPr>
        <p:spPr/>
        <p:txBody>
          <a:bodyPr/>
          <a:lstStyle/>
          <a:p>
            <a:fld id="{FC54D3A8-FDF0-4F22-9E64-D3D4F720D208}" type="slidenum">
              <a:rPr lang="en-US" smtClean="0"/>
              <a:pPr/>
              <a:t>31</a:t>
            </a:fld>
            <a:endParaRPr lang="en-US"/>
          </a:p>
        </p:txBody>
      </p:sp>
    </p:spTree>
    <p:extLst>
      <p:ext uri="{BB962C8B-B14F-4D97-AF65-F5344CB8AC3E}">
        <p14:creationId xmlns:p14="http://schemas.microsoft.com/office/powerpoint/2010/main" xmlns="" val="3846214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http://www.activistpost.com/wp-content/uploads/2011/10/Libya-before-and-after2.jpg</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33</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http://freebeacon.com/obamas-sudan-shuffle/</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34</a:t>
            </a:fld>
            <a:endParaRPr lang="en-US"/>
          </a:p>
        </p:txBody>
      </p:sp>
    </p:spTree>
    <p:extLst>
      <p:ext uri="{BB962C8B-B14F-4D97-AF65-F5344CB8AC3E}">
        <p14:creationId xmlns="" xmlns:p14="http://schemas.microsoft.com/office/powerpoint/2010/main" val="514628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http://us6.campaign-archive1.com/?u=7ec6d7eb2533a90581f839110&amp;id=ab2c596c4b&amp;e=668afb64c3</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36</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http://www.freedomsphoenix.com/News/142482-2013-09-28-historic-phone-call-between-obama-rouhani-caps-irans-big-week.htm</a:t>
            </a:r>
          </a:p>
          <a:p>
            <a:r>
              <a:rPr lang="en-US" dirty="0" smtClean="0"/>
              <a:t>Source Iran’s</a:t>
            </a:r>
            <a:r>
              <a:rPr lang="en-US" baseline="0" dirty="0" smtClean="0"/>
              <a:t> Rouhani: http://www.theguardian.com/world/2013/sep/15/obama-rouhani-united-nations-meeting</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37</a:t>
            </a:fld>
            <a:endParaRPr lang="en-US"/>
          </a:p>
        </p:txBody>
      </p:sp>
    </p:spTree>
    <p:extLst>
      <p:ext uri="{BB962C8B-B14F-4D97-AF65-F5344CB8AC3E}">
        <p14:creationId xmlns="" xmlns:p14="http://schemas.microsoft.com/office/powerpoint/2010/main" val="11453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b="1" dirty="0" smtClean="0">
                <a:latin typeface="Times New Roman" panose="02020603050405020304" pitchFamily="18" charset="0"/>
                <a:cs typeface="Times New Roman" panose="02020603050405020304" pitchFamily="18" charset="0"/>
              </a:rPr>
              <a:t>Ezekiel 38.1-6; 13</a:t>
            </a: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D5F4894-9A02-43F7-BBCC-10A8C25C2A7A}"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US" dirty="0" smtClean="0"/>
              <a:t>Source: http://www.israelnationalnews.com/News/News.aspx/173994#.Uoa_XMIo671</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Source Picture: http://www.blog.standforisrael.org/articles/the-death-of-a-mideast-theory</a:t>
            </a:r>
          </a:p>
          <a:p>
            <a:endParaRPr lang="en-US" dirty="0"/>
          </a:p>
        </p:txBody>
      </p:sp>
      <p:sp>
        <p:nvSpPr>
          <p:cNvPr id="4" name="Slide Number Placeholder 3"/>
          <p:cNvSpPr>
            <a:spLocks noGrp="1"/>
          </p:cNvSpPr>
          <p:nvPr>
            <p:ph type="sldNum" sz="quarter" idx="10"/>
          </p:nvPr>
        </p:nvSpPr>
        <p:spPr/>
        <p:txBody>
          <a:bodyPr/>
          <a:lstStyle/>
          <a:p>
            <a:fld id="{476BA1D5-9C6C-4110-9FC5-08BD28C066EA}" type="slidenum">
              <a:rPr lang="en-US" smtClean="0"/>
              <a:pPr/>
              <a:t>38</a:t>
            </a:fld>
            <a:endParaRPr lang="en-US"/>
          </a:p>
        </p:txBody>
      </p:sp>
    </p:spTree>
    <p:extLst>
      <p:ext uri="{BB962C8B-B14F-4D97-AF65-F5344CB8AC3E}">
        <p14:creationId xmlns:p14="http://schemas.microsoft.com/office/powerpoint/2010/main" xmlns="" val="2220260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http://www.globalmbwatch.com/2013/12/12/senior-hamas-official-hamas-iran-resuming-relations/</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http://www.frontpagemag.com/fpm/263957/obama-provides-iran-13-billion-where-did-money-go-ari-lieberman</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http://www.wisconsinrapidstribune.com/article/20131213/WRT06/312120251/Letter-Afghanistan-leader-lousy-ally</a:t>
            </a:r>
          </a:p>
          <a:p>
            <a:r>
              <a:rPr lang="en-US" dirty="0" smtClean="0"/>
              <a:t>http://cdn.newslook.com/f0/f05393d55233c979963129d0323a64e1/images/frame_0006.jpg</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41</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42</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http://www.bne.eu/story4391/Tajikistan_and_Kyrgyzstan_ready_to_join_Customs_Union</a:t>
            </a:r>
          </a:p>
          <a:p>
            <a:r>
              <a:rPr lang="en-US" smtClean="0"/>
              <a:t>Map Source: http://en.wikipedia.org/wiki/File:Customs_Union_of_Belarus,_Kazakhstan,_and_Russia_(orthographic_projection).svg</a:t>
            </a:r>
            <a:endParaRPr lang="en-US" dirty="0"/>
          </a:p>
        </p:txBody>
      </p:sp>
      <p:sp>
        <p:nvSpPr>
          <p:cNvPr id="4" name="Slide Number Placeholder 3"/>
          <p:cNvSpPr>
            <a:spLocks noGrp="1"/>
          </p:cNvSpPr>
          <p:nvPr>
            <p:ph type="sldNum" sz="quarter" idx="10"/>
          </p:nvPr>
        </p:nvSpPr>
        <p:spPr/>
        <p:txBody>
          <a:bodyPr/>
          <a:lstStyle/>
          <a:p>
            <a:fld id="{AC26E9F1-35C6-4FB2-917A-A3D2AB5A20D5}" type="slidenum">
              <a:rPr lang="en-US" smtClean="0"/>
              <a:pPr/>
              <a:t>43</a:t>
            </a:fld>
            <a:endParaRPr lang="en-US"/>
          </a:p>
        </p:txBody>
      </p:sp>
    </p:spTree>
    <p:extLst>
      <p:ext uri="{BB962C8B-B14F-4D97-AF65-F5344CB8AC3E}">
        <p14:creationId xmlns="" xmlns:p14="http://schemas.microsoft.com/office/powerpoint/2010/main" val="4271448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Source: http://todayszaman.com/news-307569-.html</a:t>
            </a:r>
            <a:endParaRPr lang="en-US" dirty="0"/>
          </a:p>
        </p:txBody>
      </p:sp>
      <p:sp>
        <p:nvSpPr>
          <p:cNvPr id="4" name="Slide Number Placeholder 3"/>
          <p:cNvSpPr>
            <a:spLocks noGrp="1"/>
          </p:cNvSpPr>
          <p:nvPr>
            <p:ph type="sldNum" sz="quarter" idx="10"/>
          </p:nvPr>
        </p:nvSpPr>
        <p:spPr/>
        <p:txBody>
          <a:bodyPr/>
          <a:lstStyle/>
          <a:p>
            <a:fld id="{476BA1D5-9C6C-4110-9FC5-08BD28C066EA}" type="slidenum">
              <a:rPr lang="en-US" smtClean="0"/>
              <a:pPr/>
              <a:t>44</a:t>
            </a:fld>
            <a:endParaRPr lang="en-US"/>
          </a:p>
        </p:txBody>
      </p:sp>
    </p:spTree>
    <p:extLst>
      <p:ext uri="{BB962C8B-B14F-4D97-AF65-F5344CB8AC3E}">
        <p14:creationId xmlns="" xmlns:p14="http://schemas.microsoft.com/office/powerpoint/2010/main" val="1187680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http://frontpagemag.com/2013/joseph-klein/russia-rising/</a:t>
            </a:r>
          </a:p>
        </p:txBody>
      </p:sp>
      <p:sp>
        <p:nvSpPr>
          <p:cNvPr id="4" name="Slide Number Placeholder 3"/>
          <p:cNvSpPr>
            <a:spLocks noGrp="1"/>
          </p:cNvSpPr>
          <p:nvPr>
            <p:ph type="sldNum" sz="quarter" idx="10"/>
          </p:nvPr>
        </p:nvSpPr>
        <p:spPr/>
        <p:txBody>
          <a:bodyPr/>
          <a:lstStyle/>
          <a:p>
            <a:fld id="{496EB42E-7DFF-46AF-920F-E83E306E25EA}"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http://www.newsweek.com/turkeys-erdogan-quietly-wooing-americas-enemies-2846</a:t>
            </a:r>
            <a:endParaRPr lang="en-US" dirty="0"/>
          </a:p>
        </p:txBody>
      </p:sp>
      <p:sp>
        <p:nvSpPr>
          <p:cNvPr id="4" name="Slide Number Placeholder 3"/>
          <p:cNvSpPr>
            <a:spLocks noGrp="1"/>
          </p:cNvSpPr>
          <p:nvPr>
            <p:ph type="sldNum" sz="quarter" idx="10"/>
          </p:nvPr>
        </p:nvSpPr>
        <p:spPr/>
        <p:txBody>
          <a:bodyPr/>
          <a:lstStyle/>
          <a:p>
            <a:fld id="{AC26E9F1-35C6-4FB2-917A-A3D2AB5A20D5}" type="slidenum">
              <a:rPr lang="en-US" smtClean="0"/>
              <a:pPr/>
              <a:t>46</a:t>
            </a:fld>
            <a:endParaRPr lang="en-US"/>
          </a:p>
        </p:txBody>
      </p:sp>
    </p:spTree>
    <p:extLst>
      <p:ext uri="{BB962C8B-B14F-4D97-AF65-F5344CB8AC3E}">
        <p14:creationId xmlns="" xmlns:p14="http://schemas.microsoft.com/office/powerpoint/2010/main" val="249360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US" dirty="0" smtClean="0"/>
              <a:t>Source:</a:t>
            </a:r>
            <a:r>
              <a:rPr lang="en-US" baseline="0" dirty="0" smtClean="0"/>
              <a:t> http://www.asianews.it/news-en/Putin-proposes-immunity-for-sacred-texts:-they-cannot-be-judged-extremist-35620.html</a:t>
            </a:r>
          </a:p>
          <a:p>
            <a:r>
              <a:rPr lang="en-US" baseline="0" dirty="0" smtClean="0"/>
              <a:t>http://www.jihadwatch.org/2015/10/putin-proposes-immunity-for-sacred-texts-they-cant-be-judged-extremist</a:t>
            </a:r>
            <a:endParaRPr lang="en-US" i="0" dirty="0"/>
          </a:p>
        </p:txBody>
      </p:sp>
      <p:sp>
        <p:nvSpPr>
          <p:cNvPr id="4" name="Slide Number Placeholder 3"/>
          <p:cNvSpPr>
            <a:spLocks noGrp="1"/>
          </p:cNvSpPr>
          <p:nvPr>
            <p:ph type="sldNum" sz="quarter" idx="10"/>
          </p:nvPr>
        </p:nvSpPr>
        <p:spPr/>
        <p:txBody>
          <a:bodyPr/>
          <a:lstStyle/>
          <a:p>
            <a:fld id="{FC54D3A8-FDF0-4F22-9E64-D3D4F720D208}" type="slidenum">
              <a:rPr lang="en-US" smtClean="0"/>
              <a:pPr/>
              <a:t>47</a:t>
            </a:fld>
            <a:endParaRPr lang="en-US" dirty="0"/>
          </a:p>
        </p:txBody>
      </p:sp>
    </p:spTree>
    <p:extLst>
      <p:ext uri="{BB962C8B-B14F-4D97-AF65-F5344CB8AC3E}">
        <p14:creationId xmlns:p14="http://schemas.microsoft.com/office/powerpoint/2010/main" xmlns="" val="413860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a:t>
            </a:r>
            <a:r>
              <a:rPr lang="en-US" dirty="0" smtClean="0"/>
              <a:t>https://www.blueletterbible.org/kjv/eze/38/7/t_conc_840007</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http://finance.yahoo.com/news/russia-begins-shipping-advanced-missiles-195000292.html;_ylt=A0LEVxoxi8BXjZEAQpxXNyoA;_ylu=X3oDMTEyNnQ4cHI3BGNvbG8DYmYxBHBvcwMxBHZ0aWQDVUkyQzNfMQRzZWMDc3I-</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Source:</a:t>
            </a:r>
            <a:r>
              <a:rPr lang="en-US" baseline="0" smtClean="0"/>
              <a:t> </a:t>
            </a:r>
            <a:endParaRPr lang="en-US" dirty="0"/>
          </a:p>
        </p:txBody>
      </p:sp>
      <p:sp>
        <p:nvSpPr>
          <p:cNvPr id="4" name="Slide Number Placeholder 3"/>
          <p:cNvSpPr>
            <a:spLocks noGrp="1"/>
          </p:cNvSpPr>
          <p:nvPr>
            <p:ph type="sldNum" sz="quarter" idx="10"/>
          </p:nvPr>
        </p:nvSpPr>
        <p:spPr/>
        <p:txBody>
          <a:bodyPr/>
          <a:lstStyle/>
          <a:p>
            <a:fld id="{0C80CC1C-5BFB-4DF4-9D26-B8EF413126E7}" type="slidenum">
              <a:rPr lang="en-US" smtClean="0"/>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Source: http://www.nytimes.com/2016/08/17/world/middleeast/russia-iran-base-syria.html?_r=0</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50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https://www.washingtonpost.com/news/worldviews/wp/2016/08/27/istanbuls-new-3-billion-bridge-has-a-very-divisive-name/</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http://upload.wikimedia.org/wikipedia/commons/a/aa/Arabian_peninsula,_1909_(cropped).jpg</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52</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 http://frontpagemag.com/2013/caroline-glick/israels-european-challenge/print/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http://www.dailymail.co.uk/news/article-2472680/Saudi-Arabia-severs-diplomatic-ties-US-response-conflict-Syria.html</a:t>
            </a:r>
          </a:p>
          <a:p>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53</a:t>
            </a:fld>
            <a:endParaRPr lang="en-US"/>
          </a:p>
        </p:txBody>
      </p:sp>
    </p:spTree>
    <p:extLst>
      <p:ext uri="{BB962C8B-B14F-4D97-AF65-F5344CB8AC3E}">
        <p14:creationId xmlns="" xmlns:p14="http://schemas.microsoft.com/office/powerpoint/2010/main" val="2938047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http://www.frontpagemag.com/fpm/263953/war-and-peace-putins-middle-east-p-david-hornik</a:t>
            </a:r>
            <a:endParaRPr lang="en-US" dirty="0"/>
          </a:p>
        </p:txBody>
      </p:sp>
      <p:sp>
        <p:nvSpPr>
          <p:cNvPr id="4" name="Slide Number Placeholder 3"/>
          <p:cNvSpPr>
            <a:spLocks noGrp="1"/>
          </p:cNvSpPr>
          <p:nvPr>
            <p:ph type="sldNum" sz="quarter" idx="10"/>
          </p:nvPr>
        </p:nvSpPr>
        <p:spPr/>
        <p:txBody>
          <a:bodyPr/>
          <a:lstStyle/>
          <a:p>
            <a:fld id="{3D5F4894-9A02-43F7-BBCC-10A8C25C2A7A}" type="slidenum">
              <a:rPr lang="en-US" smtClean="0"/>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55</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2080C-7A88-4D85-915B-9CB2B158B9E1}" type="slidenum">
              <a:rPr lang="en-US"/>
              <a:pPr/>
              <a:t>56</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US" dirty="0" smtClean="0"/>
              <a:t>Source of</a:t>
            </a:r>
            <a:r>
              <a:rPr lang="en-US" u="sng" baseline="0" dirty="0" smtClean="0"/>
              <a:t> </a:t>
            </a:r>
            <a:r>
              <a:rPr lang="en-US" b="1" dirty="0" smtClean="0">
                <a:solidFill>
                  <a:srgbClr val="800000"/>
                </a:solidFill>
              </a:rPr>
              <a:t>Obama </a:t>
            </a:r>
            <a:r>
              <a:rPr lang="en-US" b="1" dirty="0">
                <a:solidFill>
                  <a:srgbClr val="800000"/>
                </a:solidFill>
              </a:rPr>
              <a:t>Camp Prepared To Talk To Hamas</a:t>
            </a:r>
            <a:r>
              <a:rPr lang="en-US" dirty="0">
                <a:solidFill>
                  <a:srgbClr val="800000"/>
                </a:solidFill>
              </a:rPr>
              <a:t>: </a:t>
            </a:r>
            <a:endParaRPr lang="en-US" dirty="0" smtClean="0">
              <a:solidFill>
                <a:srgbClr val="800000"/>
              </a:solidFill>
            </a:endParaRPr>
          </a:p>
          <a:p>
            <a:r>
              <a:rPr lang="en-US" dirty="0" smtClean="0">
                <a:hlinkClick r:id="rId3"/>
              </a:rPr>
              <a:t>http</a:t>
            </a:r>
            <a:r>
              <a:rPr lang="en-US" dirty="0">
                <a:hlinkClick r:id="rId3"/>
              </a:rPr>
              <a:t>://www.guardian.co.uk/world/2009/jan/08/barack-obama-gaza-hamas</a:t>
            </a:r>
            <a:endParaRPr lang="en-US" dirty="0"/>
          </a:p>
          <a:p>
            <a:r>
              <a:rPr lang="en-US" dirty="0"/>
              <a:t>Source of </a:t>
            </a:r>
            <a:r>
              <a:rPr lang="en-US" b="1" dirty="0">
                <a:solidFill>
                  <a:srgbClr val="800000"/>
                </a:solidFill>
              </a:rPr>
              <a:t>US Shifts To Closer Contact </a:t>
            </a:r>
            <a:r>
              <a:rPr lang="en-US" dirty="0"/>
              <a:t>Quote: </a:t>
            </a:r>
            <a:endParaRPr lang="en-US" dirty="0" smtClean="0"/>
          </a:p>
          <a:p>
            <a:r>
              <a:rPr lang="en-US" u="sng" dirty="0" smtClean="0"/>
              <a:t>http</a:t>
            </a:r>
            <a:r>
              <a:rPr lang="en-US" u="sng" dirty="0"/>
              <a:t>://www.reuters.com/article/2011/06/30/us-usa-egypt-brotherhood-idUSTRE75T0GD20110630</a:t>
            </a:r>
          </a:p>
          <a:p>
            <a:r>
              <a:rPr lang="en-US" dirty="0"/>
              <a:t>Source of </a:t>
            </a:r>
            <a:r>
              <a:rPr lang="en-US" b="1" dirty="0"/>
              <a:t>M. </a:t>
            </a:r>
            <a:r>
              <a:rPr lang="en-US" b="1" dirty="0" err="1"/>
              <a:t>Badie</a:t>
            </a:r>
            <a:r>
              <a:rPr lang="en-US" b="1" dirty="0"/>
              <a:t> Picture</a:t>
            </a:r>
            <a:r>
              <a:rPr lang="en-US" dirty="0"/>
              <a:t>: </a:t>
            </a:r>
            <a:r>
              <a:rPr lang="en-US" u="sng" dirty="0"/>
              <a:t>http://frontpagemag.com/2011/robert-spencer/obama-reaches-out-to-the-muslim-brotherhood/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http://www.globalmbwatch.com/2014/01/03/state-department-expresses-concern-egyptian-designation-muslim-brotherhood-terrorist-group/</a:t>
            </a:r>
          </a:p>
          <a:p>
            <a:r>
              <a:rPr lang="en-US" dirty="0" smtClean="0"/>
              <a:t>http://www.globalmbwatch.com/2014/01/02/egypt-declares-muslim-brotherhood-terrorist-organization/</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http://www.free-bible-study-lessons.com/gog.html</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http://www.globalmbwatch.com/2014/01/03/state-department-expresses-concern-egyptian-designation-muslim-brotherhood-terrorist-group/</a:t>
            </a:r>
          </a:p>
          <a:p>
            <a:r>
              <a:rPr lang="en-US" baseline="0" dirty="0" smtClean="0"/>
              <a:t>https://counterjihadreport.com/2014/01/03/us-state-department-expresses-concern-over-egyptian-designation-of-muslim-brotherhood-as-terrorist-group/</a:t>
            </a:r>
            <a:endParaRPr lang="en-US" dirty="0" smtClean="0"/>
          </a:p>
          <a:p>
            <a:r>
              <a:rPr lang="en-US" dirty="0" smtClean="0"/>
              <a:t>http://www.globalmbwatch.com/2014/01/02/egypt-declares-muslim-brotherhood-terrorist-organization/</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http://news.yahoo.com/israel-rejects-us-proposals-jordan-valley-062624232.html</a:t>
            </a:r>
          </a:p>
          <a:p>
            <a:pPr rtl="0"/>
            <a:r>
              <a:rPr lang="en-US" dirty="0" smtClean="0">
                <a:hlinkClick r:id="rId3"/>
              </a:rPr>
              <a:t>Kerry says progress in peace talks but more work needed</a:t>
            </a:r>
            <a:r>
              <a:rPr lang="en-US" dirty="0" smtClean="0"/>
              <a:t> AFP </a:t>
            </a:r>
          </a:p>
          <a:p>
            <a:pPr rtl="0"/>
            <a:r>
              <a:rPr lang="en-US" dirty="0" smtClean="0">
                <a:hlinkClick r:id="rId4"/>
              </a:rPr>
              <a:t>Kerry says Mideast plan will be 'fair, balanced'</a:t>
            </a:r>
            <a:r>
              <a:rPr lang="en-US" dirty="0" smtClean="0"/>
              <a:t> AFP </a:t>
            </a:r>
          </a:p>
          <a:p>
            <a:pPr rtl="0"/>
            <a:r>
              <a:rPr lang="en-US" dirty="0" smtClean="0">
                <a:hlinkClick r:id="rId5"/>
              </a:rPr>
              <a:t>Israel, Palestinians talk tough ahead of Kerry visit</a:t>
            </a:r>
            <a:r>
              <a:rPr lang="en-US" dirty="0" smtClean="0"/>
              <a:t> AFP </a:t>
            </a:r>
          </a:p>
          <a:p>
            <a:pPr rtl="0"/>
            <a:r>
              <a:rPr lang="en-US" dirty="0" smtClean="0">
                <a:hlinkClick r:id="rId6"/>
              </a:rPr>
              <a:t>Israel official: Jordan Valley must remain border</a:t>
            </a:r>
            <a:r>
              <a:rPr lang="en-US" dirty="0" smtClean="0"/>
              <a:t> Associated Press </a:t>
            </a:r>
          </a:p>
          <a:p>
            <a:pPr rtl="0"/>
            <a:r>
              <a:rPr lang="en-US" dirty="0" smtClean="0">
                <a:hlinkClick r:id="rId7"/>
              </a:rPr>
              <a:t>Kerry launches 2014 with all-out bid for Mideast peace</a:t>
            </a:r>
            <a:r>
              <a:rPr lang="en-US" dirty="0" smtClean="0"/>
              <a:t> AFP </a:t>
            </a:r>
          </a:p>
          <a:p>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US" dirty="0" smtClean="0"/>
              <a:t>Source:</a:t>
            </a:r>
            <a:r>
              <a:rPr lang="en-US" baseline="0" dirty="0" smtClean="0"/>
              <a:t> http://www.theblaze.com/stories/2014/12/01/after-more-than-a-year-this-is-the-white-houses-response-to-a-petition-to-declare-the-muslim-brotherhood-a-terrorist-group/</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Caption: </a:t>
            </a:r>
            <a:r>
              <a:rPr lang="en-US" dirty="0" smtClean="0">
                <a:effectLst/>
              </a:rPr>
              <a:t>Supporters of the Muslim Brotherhood shout slogans during an anti-Israel demonstration in the Jordan capital of Amman, </a:t>
            </a:r>
            <a:r>
              <a:rPr lang="en-US" b="1" dirty="0" smtClean="0">
                <a:effectLst/>
              </a:rPr>
              <a:t>Nov. 28, 2014</a:t>
            </a:r>
            <a:r>
              <a:rPr lang="en-US" dirty="0" smtClean="0">
                <a:effectLst/>
              </a:rPr>
              <a:t>. (AFP/</a:t>
            </a:r>
            <a:r>
              <a:rPr lang="en-US" dirty="0" err="1" smtClean="0">
                <a:effectLst/>
              </a:rPr>
              <a:t>Khalil</a:t>
            </a:r>
            <a:r>
              <a:rPr lang="en-US" dirty="0" smtClean="0">
                <a:effectLst/>
              </a:rPr>
              <a:t> </a:t>
            </a:r>
            <a:r>
              <a:rPr lang="en-US" dirty="0" err="1" smtClean="0">
                <a:effectLst/>
              </a:rPr>
              <a:t>Mazraawi</a:t>
            </a:r>
            <a:r>
              <a:rPr lang="en-US" dirty="0" smtClean="0">
                <a:effectLst/>
              </a:rPr>
              <a:t>)</a:t>
            </a:r>
          </a:p>
          <a:p>
            <a:r>
              <a:rPr lang="en-US" baseline="0" dirty="0" smtClean="0"/>
              <a:t>http://www.jihadwatch.org/2014/12/obama-white-house-refuses-to-declare-muslim-brotherhood-a-terrorist-org</a:t>
            </a:r>
          </a:p>
          <a:p>
            <a:pPr defTabSz="914334">
              <a:defRPr/>
            </a:pPr>
            <a:r>
              <a:rPr lang="en-US" dirty="0" smtClean="0">
                <a:effectLst/>
              </a:rPr>
              <a:t>We The People Sources: https://petitions.whitehouse.gov/petition/declare-muslim-brotherhood-organization-terrorist-group/zGxCQ55g</a:t>
            </a:r>
          </a:p>
          <a:p>
            <a:pPr defTabSz="914334">
              <a:defRPr/>
            </a:pPr>
            <a:r>
              <a:rPr lang="en-US" dirty="0" smtClean="0">
                <a:effectLst/>
              </a:rPr>
              <a:t>https://petitions.whitehouse.gov/response/response-we-people-petition-muslim-brotherhood</a:t>
            </a:r>
          </a:p>
        </p:txBody>
      </p:sp>
      <p:sp>
        <p:nvSpPr>
          <p:cNvPr id="4" name="Slide Number Placeholder 3"/>
          <p:cNvSpPr>
            <a:spLocks noGrp="1"/>
          </p:cNvSpPr>
          <p:nvPr>
            <p:ph type="sldNum" sz="quarter" idx="10"/>
          </p:nvPr>
        </p:nvSpPr>
        <p:spPr/>
        <p:txBody>
          <a:bodyPr/>
          <a:lstStyle/>
          <a:p>
            <a:fld id="{FC54D3A8-FDF0-4F22-9E64-D3D4F720D208}" type="slidenum">
              <a:rPr lang="en-US" smtClean="0"/>
              <a:pPr/>
              <a:t>60</a:t>
            </a:fld>
            <a:endParaRPr lang="en-US" dirty="0"/>
          </a:p>
        </p:txBody>
      </p:sp>
    </p:spTree>
    <p:extLst>
      <p:ext uri="{BB962C8B-B14F-4D97-AF65-F5344CB8AC3E}">
        <p14:creationId xmlns="" xmlns:p14="http://schemas.microsoft.com/office/powerpoint/2010/main" val="1611311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 </a:t>
            </a:r>
            <a:r>
              <a:rPr lang="en-US" dirty="0" smtClean="0"/>
              <a:t>The BHO Administration was actively supporting the </a:t>
            </a:r>
            <a:r>
              <a:rPr lang="en-US" dirty="0" err="1" smtClean="0"/>
              <a:t>Salafis</a:t>
            </a:r>
            <a:r>
              <a:rPr lang="en-US" baseline="0" dirty="0" smtClean="0"/>
              <a:t> in Syria; this ties right in w/ Benghazi; the memo is dated 08-12-12, just one month the attack in Benghazi</a:t>
            </a:r>
          </a:p>
          <a:p>
            <a:r>
              <a:rPr lang="en-US" dirty="0" smtClean="0"/>
              <a:t>Source: http://www.judicialwatch.org/document-archive/pgs-287-293-291-jw-v-dod-and-state-14-812-2/</a:t>
            </a:r>
          </a:p>
          <a:p>
            <a:r>
              <a:rPr lang="en-US" dirty="0" smtClean="0"/>
              <a:t>Also See: http://levantreport.com/2015/05/19/2012-defense-intelligence-agency-document-west-will-facilitate-rise-of-islamic-state-in-order-to-isolate-the-syrian-regime/</a:t>
            </a:r>
            <a:endParaRPr lang="en-US" dirty="0"/>
          </a:p>
        </p:txBody>
      </p:sp>
      <p:sp>
        <p:nvSpPr>
          <p:cNvPr id="4" name="Slide Number Placeholder 3"/>
          <p:cNvSpPr>
            <a:spLocks noGrp="1"/>
          </p:cNvSpPr>
          <p:nvPr>
            <p:ph type="sldNum" sz="quarter" idx="10"/>
          </p:nvPr>
        </p:nvSpPr>
        <p:spPr/>
        <p:txBody>
          <a:bodyPr/>
          <a:lstStyle/>
          <a:p>
            <a:fld id="{AAD003E8-83E1-4891-AFE3-AB1F110E302C}" type="slidenum">
              <a:rPr lang="en-US" smtClean="0"/>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pitchFamily="18" charset="0"/>
              </a:rPr>
              <a:t>Luke 21.28</a:t>
            </a:r>
            <a:r>
              <a:rPr lang="en-US" sz="1200" b="1" baseline="0" dirty="0" smtClean="0">
                <a:latin typeface="Times New Roman" pitchFamily="18" charset="0"/>
              </a:rPr>
              <a:t>  </a:t>
            </a:r>
            <a:r>
              <a:rPr lang="en-US" dirty="0" smtClean="0"/>
              <a:t>English Standard Version</a:t>
            </a:r>
            <a:endParaRPr lang="en-US" dirty="0"/>
          </a:p>
        </p:txBody>
      </p:sp>
      <p:sp>
        <p:nvSpPr>
          <p:cNvPr id="4" name="Slide Number Placeholder 3"/>
          <p:cNvSpPr>
            <a:spLocks noGrp="1"/>
          </p:cNvSpPr>
          <p:nvPr>
            <p:ph type="sldNum" sz="quarter" idx="10"/>
          </p:nvPr>
        </p:nvSpPr>
        <p:spPr/>
        <p:txBody>
          <a:bodyPr/>
          <a:lstStyle/>
          <a:p>
            <a:fld id="{E161D1A1-1326-42F5-A2A0-C2155EEF654D}" type="slidenum">
              <a:rPr lang="en-US" smtClean="0"/>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Send: steve@tihhomes.com </a:t>
            </a:r>
          </a:p>
          <a:p>
            <a:r>
              <a:rPr lang="en-US" dirty="0" smtClean="0"/>
              <a:t>jykallman@gmail.com</a:t>
            </a:r>
          </a:p>
          <a:p>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63</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Source</a:t>
            </a:r>
            <a:r>
              <a:rPr lang="en-US" b="0" baseline="0" dirty="0" smtClean="0"/>
              <a:t> Top</a:t>
            </a:r>
            <a:r>
              <a:rPr lang="en-US" b="0" dirty="0" smtClean="0"/>
              <a:t> Map: http://prophecyunfolding.files.wordpress.com/2012/06/invasion-israel.jpg</a:t>
            </a:r>
          </a:p>
          <a:p>
            <a:r>
              <a:rPr lang="en-US" dirty="0" smtClean="0"/>
              <a:t>Source of Bottom Map: http://www.godweb.org/maps/131.htm</a:t>
            </a:r>
          </a:p>
          <a:p>
            <a:r>
              <a:rPr lang="en-US" dirty="0" smtClean="0"/>
              <a:t>“</a:t>
            </a:r>
            <a:r>
              <a:rPr lang="en-US" b="1" i="1" dirty="0" smtClean="0"/>
              <a:t>The World As Known To The Hebrews</a:t>
            </a:r>
            <a:r>
              <a:rPr lang="en-US" dirty="0" smtClean="0"/>
              <a:t>”, </a:t>
            </a:r>
            <a:r>
              <a:rPr lang="en-US" dirty="0" smtClean="0"/>
              <a:t>a map from the </a:t>
            </a:r>
            <a:r>
              <a:rPr lang="en-US" i="1" dirty="0" smtClean="0"/>
              <a:t>Historical Textbook and Atlas of Biblical Geography</a:t>
            </a:r>
            <a:r>
              <a:rPr lang="en-US" dirty="0" smtClean="0"/>
              <a:t> by Coleman, written in 1854, clearly identifies the nations of Magog, </a:t>
            </a:r>
            <a:r>
              <a:rPr lang="en-US" dirty="0" err="1" smtClean="0"/>
              <a:t>Meschech</a:t>
            </a:r>
            <a:r>
              <a:rPr lang="en-US" dirty="0" smtClean="0"/>
              <a:t>, Tubal, </a:t>
            </a:r>
            <a:r>
              <a:rPr lang="en-US" dirty="0" err="1" smtClean="0"/>
              <a:t>Ashkenaz</a:t>
            </a:r>
            <a:r>
              <a:rPr lang="en-US" dirty="0" smtClean="0"/>
              <a:t>, and Gomer as being in the region of the Caucasus and Turkey.</a:t>
            </a:r>
          </a:p>
          <a:p>
            <a:r>
              <a:rPr lang="en-US" dirty="0" smtClean="0"/>
              <a:t>Source of Quote: http://johnthewitness.wordpress.com/2012/06/29/the-muslim-brotherhood-victories-in-egypt-will-lead-to-counterfeit-gog-and-magog-war/</a:t>
            </a:r>
          </a:p>
          <a:p>
            <a:r>
              <a:rPr lang="en-US" dirty="0" smtClean="0"/>
              <a:t>Also: </a:t>
            </a:r>
            <a:r>
              <a:rPr lang="en-US" sz="1200" kern="1200" dirty="0" smtClean="0">
                <a:solidFill>
                  <a:schemeClr val="tx1"/>
                </a:solidFill>
                <a:latin typeface="+mn-lt"/>
                <a:ea typeface="+mn-ea"/>
                <a:cs typeface="+mn-cs"/>
              </a:rPr>
              <a:t>“In his multi-volume work called The Natural History, Pliny identifies the ancient Lydian city of Hierapolis as being part of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Built atop the cliffs, the city of Hierapolis controlled the water supply of the Lydian city of Laodicea six miles to the south. The city of Hierapolis was built by the </a:t>
            </a:r>
            <a:r>
              <a:rPr lang="en-US" sz="1200" kern="1200" dirty="0" err="1" smtClean="0">
                <a:solidFill>
                  <a:schemeClr val="tx1"/>
                </a:solidFill>
                <a:latin typeface="+mn-lt"/>
                <a:ea typeface="+mn-ea"/>
                <a:cs typeface="+mn-cs"/>
              </a:rPr>
              <a:t>Lydians</a:t>
            </a:r>
            <a:r>
              <a:rPr lang="en-US" sz="1200" kern="1200" dirty="0" smtClean="0">
                <a:solidFill>
                  <a:schemeClr val="tx1"/>
                </a:solidFill>
                <a:latin typeface="+mn-lt"/>
                <a:ea typeface="+mn-ea"/>
                <a:cs typeface="+mn-cs"/>
              </a:rPr>
              <a:t> and always under Lydian control until the Lydian Kingdom became part of the Persian Empire in 546 BC and then part of the Greek and Roman Empires that followed. Like Pliny, today’s archeologists also identify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with the ancient nation of Lydia, which was in western Asia Minor. Indeed, written records from the Assyrian royal court show that the Assyrians used the name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as an eponym for the nation of Lydia. In his book Pliny writes, “</a:t>
            </a:r>
            <a:r>
              <a:rPr lang="en-US" sz="1200" kern="1200" dirty="0" err="1" smtClean="0">
                <a:solidFill>
                  <a:schemeClr val="tx1"/>
                </a:solidFill>
                <a:latin typeface="+mn-lt"/>
                <a:ea typeface="+mn-ea"/>
                <a:cs typeface="+mn-cs"/>
              </a:rPr>
              <a:t>Bambyx</a:t>
            </a:r>
            <a:r>
              <a:rPr lang="en-US" sz="1200" kern="1200" dirty="0" smtClean="0">
                <a:solidFill>
                  <a:schemeClr val="tx1"/>
                </a:solidFill>
                <a:latin typeface="+mn-lt"/>
                <a:ea typeface="+mn-ea"/>
                <a:cs typeface="+mn-cs"/>
              </a:rPr>
              <a:t> the other name of which is Hierapolis, but by the Syrians called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In other words, Pliny identifies the famed Lydian city of Hierapolis as being part of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In this we see that Magog is another name for the ancient nation </a:t>
            </a:r>
            <a:r>
              <a:rPr lang="en-US" sz="1200" kern="1200" dirty="0" smtClean="0">
                <a:solidFill>
                  <a:schemeClr val="tx1"/>
                </a:solidFill>
                <a:latin typeface="+mn-lt"/>
                <a:ea typeface="+mn-ea"/>
                <a:cs typeface="+mn-cs"/>
              </a:rPr>
              <a:t>of Lydia.”</a:t>
            </a:r>
          </a:p>
        </p:txBody>
      </p:sp>
      <p:sp>
        <p:nvSpPr>
          <p:cNvPr id="4" name="Slide Number Placeholder 3"/>
          <p:cNvSpPr>
            <a:spLocks noGrp="1"/>
          </p:cNvSpPr>
          <p:nvPr>
            <p:ph type="sldNum" sz="quarter" idx="10"/>
          </p:nvPr>
        </p:nvSpPr>
        <p:spPr/>
        <p:txBody>
          <a:bodyPr/>
          <a:lstStyle/>
          <a:p>
            <a:fld id="{496EB42E-7DFF-46AF-920F-E83E306E25EA}" type="slidenum">
              <a:rPr lang="en-US" smtClean="0"/>
              <a:pPr/>
              <a:t>64</a:t>
            </a:fld>
            <a:endParaRPr lang="en-US"/>
          </a:p>
        </p:txBody>
      </p:sp>
    </p:spTree>
    <p:extLst>
      <p:ext uri="{BB962C8B-B14F-4D97-AF65-F5344CB8AC3E}">
        <p14:creationId xmlns="" xmlns:p14="http://schemas.microsoft.com/office/powerpoint/2010/main" val="19219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 made from one man every nation [</a:t>
            </a:r>
            <a:r>
              <a:rPr lang="el-GR" sz="1200" b="1" dirty="0" smtClean="0">
                <a:latin typeface="Times New Roman" panose="02020603050405020304" pitchFamily="18" charset="0"/>
                <a:cs typeface="Times New Roman" panose="02020603050405020304" pitchFamily="18" charset="0"/>
              </a:rPr>
              <a:t>ἔθνος</a:t>
            </a:r>
            <a:r>
              <a:rPr lang="en-US" sz="1200" b="1" dirty="0" smtClean="0">
                <a:latin typeface="Times New Roman" panose="02020603050405020304" pitchFamily="18" charset="0"/>
                <a:cs typeface="Times New Roman" panose="02020603050405020304" pitchFamily="18" charset="0"/>
              </a:rPr>
              <a:t>] </a:t>
            </a:r>
            <a:r>
              <a:rPr lang="en-US" dirty="0" smtClean="0"/>
              <a:t>of mankind to live on all the face of the earth, having determined their appointed times and the boundaries of their habitation, </a:t>
            </a:r>
            <a:r>
              <a:rPr lang="en-US" dirty="0" smtClean="0">
                <a:hlinkClick r:id="rId3"/>
              </a:rPr>
              <a:t>27</a:t>
            </a:r>
            <a:r>
              <a:rPr lang="en-US" dirty="0" smtClean="0"/>
              <a:t>that they would seek God, if perhaps they might grope for Him and find Him, though He is not far from each one of us;…</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7</a:t>
            </a:fld>
            <a:endParaRPr lang="en-US"/>
          </a:p>
        </p:txBody>
      </p:sp>
    </p:spTree>
    <p:extLst>
      <p:ext uri="{BB962C8B-B14F-4D97-AF65-F5344CB8AC3E}">
        <p14:creationId xmlns="" xmlns:p14="http://schemas.microsoft.com/office/powerpoint/2010/main" val="124593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Add </a:t>
            </a:r>
            <a:r>
              <a:rPr lang="en-US" sz="1200" b="1" kern="1200" dirty="0" smtClean="0">
                <a:solidFill>
                  <a:schemeClr val="tx1"/>
                </a:solidFill>
                <a:latin typeface="+mn-lt"/>
                <a:ea typeface="+mn-ea"/>
                <a:cs typeface="+mn-cs"/>
              </a:rPr>
              <a:t>Joel 3:19 </a:t>
            </a:r>
            <a:r>
              <a:rPr lang="en-US" sz="1200" b="0" i="1" kern="1200" dirty="0" smtClean="0">
                <a:solidFill>
                  <a:schemeClr val="tx1"/>
                </a:solidFill>
                <a:latin typeface="+mn-lt"/>
                <a:ea typeface="+mn-ea"/>
                <a:cs typeface="+mn-cs"/>
              </a:rPr>
              <a:t>Egypt shall be a desolation, and Edom shall be a desolate wilderness, for the violence against the children of Judah, because they have shed innocent blood in their land.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Source of Map: </a:t>
            </a:r>
            <a:r>
              <a:rPr lang="en-US" sz="1200" u="sng" kern="1200" dirty="0" smtClean="0">
                <a:solidFill>
                  <a:schemeClr val="tx1"/>
                </a:solidFill>
                <a:latin typeface="Arial" charset="0"/>
                <a:ea typeface="+mn-ea"/>
                <a:cs typeface="+mn-cs"/>
              </a:rPr>
              <a:t>http://en.wikipedia.org/wiki/File:Kingdoms_around_Israel_830_map.svg </a:t>
            </a:r>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E6213947-8F37-4D38-BAB5-26DC4DD866DF}"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none" strike="noStrike" kern="1200" dirty="0" smtClean="0">
                <a:solidFill>
                  <a:schemeClr val="tx1"/>
                </a:solidFill>
                <a:effectLst/>
                <a:latin typeface="+mn-lt"/>
                <a:ea typeface="+mn-ea"/>
                <a:cs typeface="+mn-cs"/>
              </a:rPr>
              <a:t>Ottoman Syria became organized by the Ottomans upon conquest from the </a:t>
            </a:r>
            <a:r>
              <a:rPr lang="en-US" sz="1200" u="none" strike="noStrike" kern="1200" dirty="0" err="1" smtClean="0">
                <a:solidFill>
                  <a:schemeClr val="tx1"/>
                </a:solidFill>
                <a:effectLst/>
                <a:latin typeface="+mn-lt"/>
                <a:ea typeface="+mn-ea"/>
                <a:cs typeface="+mn-cs"/>
              </a:rPr>
              <a:t>Mamluks</a:t>
            </a:r>
            <a:r>
              <a:rPr lang="en-US" sz="1200" u="none" strike="noStrike" kern="1200" dirty="0" smtClean="0">
                <a:solidFill>
                  <a:schemeClr val="tx1"/>
                </a:solidFill>
                <a:effectLst/>
                <a:latin typeface="+mn-lt"/>
                <a:ea typeface="+mn-ea"/>
                <a:cs typeface="+mn-cs"/>
              </a:rPr>
              <a:t> in the early 16th century into </a:t>
            </a:r>
            <a:r>
              <a:rPr lang="en-US" sz="1200" u="none" strike="noStrike" kern="1200" dirty="0" err="1" smtClean="0">
                <a:solidFill>
                  <a:schemeClr val="tx1"/>
                </a:solidFill>
                <a:effectLst/>
                <a:latin typeface="+mn-lt"/>
                <a:ea typeface="+mn-ea"/>
                <a:cs typeface="+mn-cs"/>
              </a:rPr>
              <a:t>Eyalets</a:t>
            </a:r>
            <a:r>
              <a:rPr lang="en-US" sz="1200" u="none" strike="noStrike" kern="1200" dirty="0" smtClean="0">
                <a:solidFill>
                  <a:schemeClr val="tx1"/>
                </a:solidFill>
                <a:effectLst/>
                <a:latin typeface="+mn-lt"/>
                <a:ea typeface="+mn-ea"/>
                <a:cs typeface="+mn-cs"/>
              </a:rPr>
              <a:t> (provinces) of Damascus and Aleppo. </a:t>
            </a:r>
            <a:r>
              <a:rPr lang="en-US" sz="1200" u="none" strike="noStrike" kern="1200" dirty="0" err="1" smtClean="0">
                <a:solidFill>
                  <a:schemeClr val="tx1"/>
                </a:solidFill>
                <a:effectLst/>
                <a:latin typeface="+mn-lt"/>
                <a:ea typeface="+mn-ea"/>
                <a:cs typeface="+mn-cs"/>
              </a:rPr>
              <a:t>Elayet</a:t>
            </a:r>
            <a:r>
              <a:rPr lang="en-US" sz="1200" u="none" strike="noStrike" kern="1200" dirty="0" smtClean="0">
                <a:solidFill>
                  <a:schemeClr val="tx1"/>
                </a:solidFill>
                <a:effectLst/>
                <a:latin typeface="+mn-lt"/>
                <a:ea typeface="+mn-ea"/>
                <a:cs typeface="+mn-cs"/>
              </a:rPr>
              <a:t> of Tripoli was formed in 1579 and later </a:t>
            </a:r>
            <a:r>
              <a:rPr lang="en-US" sz="1200" u="none" strike="noStrike" kern="1200" dirty="0" err="1" smtClean="0">
                <a:solidFill>
                  <a:schemeClr val="tx1"/>
                </a:solidFill>
                <a:effectLst/>
                <a:latin typeface="+mn-lt"/>
                <a:ea typeface="+mn-ea"/>
                <a:cs typeface="+mn-cs"/>
              </a:rPr>
              <a:t>Eyalet</a:t>
            </a:r>
            <a:r>
              <a:rPr lang="en-US" sz="1200" u="none" strike="noStrike" kern="1200" dirty="0" smtClean="0">
                <a:solidFill>
                  <a:schemeClr val="tx1"/>
                </a:solidFill>
                <a:effectLst/>
                <a:latin typeface="+mn-lt"/>
                <a:ea typeface="+mn-ea"/>
                <a:cs typeface="+mn-cs"/>
              </a:rPr>
              <a:t> of Adana was split from Aleppo. In 1660, </a:t>
            </a:r>
            <a:r>
              <a:rPr lang="en-US" sz="1200" u="none" strike="noStrike" kern="1200" dirty="0" err="1" smtClean="0">
                <a:solidFill>
                  <a:schemeClr val="tx1"/>
                </a:solidFill>
                <a:effectLst/>
                <a:latin typeface="+mn-lt"/>
                <a:ea typeface="+mn-ea"/>
                <a:cs typeface="+mn-cs"/>
              </a:rPr>
              <a:t>Eyalet</a:t>
            </a:r>
            <a:r>
              <a:rPr lang="en-US" sz="1200" u="none" strike="noStrike" kern="1200" dirty="0" smtClean="0">
                <a:solidFill>
                  <a:schemeClr val="tx1"/>
                </a:solidFill>
                <a:effectLst/>
                <a:latin typeface="+mn-lt"/>
                <a:ea typeface="+mn-ea"/>
                <a:cs typeface="+mn-cs"/>
              </a:rPr>
              <a:t> of </a:t>
            </a:r>
            <a:r>
              <a:rPr lang="en-US" sz="1200" u="none" strike="noStrike" kern="1200" dirty="0" err="1" smtClean="0">
                <a:solidFill>
                  <a:schemeClr val="tx1"/>
                </a:solidFill>
                <a:effectLst/>
                <a:latin typeface="+mn-lt"/>
                <a:ea typeface="+mn-ea"/>
                <a:cs typeface="+mn-cs"/>
              </a:rPr>
              <a:t>Safed</a:t>
            </a:r>
            <a:r>
              <a:rPr lang="en-US" sz="1200" u="none" strike="noStrike" kern="1200" dirty="0" smtClean="0">
                <a:solidFill>
                  <a:schemeClr val="tx1"/>
                </a:solidFill>
                <a:effectLst/>
                <a:latin typeface="+mn-lt"/>
                <a:ea typeface="+mn-ea"/>
                <a:cs typeface="+mn-cs"/>
              </a:rPr>
              <a:t> was established and shortly renamed into </a:t>
            </a:r>
            <a:r>
              <a:rPr lang="en-US" sz="1200" u="none" strike="noStrike" kern="1200" dirty="0" err="1" smtClean="0">
                <a:solidFill>
                  <a:schemeClr val="tx1"/>
                </a:solidFill>
                <a:effectLst/>
                <a:latin typeface="+mn-lt"/>
                <a:ea typeface="+mn-ea"/>
                <a:cs typeface="+mn-cs"/>
              </a:rPr>
              <a:t>Eyalet</a:t>
            </a:r>
            <a:r>
              <a:rPr lang="en-US" sz="1200" u="none" strike="noStrike" kern="1200" dirty="0" smtClean="0">
                <a:solidFill>
                  <a:schemeClr val="tx1"/>
                </a:solidFill>
                <a:effectLst/>
                <a:latin typeface="+mn-lt"/>
                <a:ea typeface="+mn-ea"/>
                <a:cs typeface="+mn-cs"/>
              </a:rPr>
              <a:t> of Sidon. The </a:t>
            </a:r>
            <a:r>
              <a:rPr lang="en-US" sz="1200" u="none" strike="noStrike" kern="1200" dirty="0" err="1" smtClean="0">
                <a:solidFill>
                  <a:schemeClr val="tx1"/>
                </a:solidFill>
                <a:effectLst/>
                <a:latin typeface="+mn-lt"/>
                <a:ea typeface="+mn-ea"/>
                <a:cs typeface="+mn-cs"/>
              </a:rPr>
              <a:t>Eyalets</a:t>
            </a:r>
            <a:r>
              <a:rPr lang="en-US" sz="1200" u="none" strike="noStrike" kern="1200" dirty="0" smtClean="0">
                <a:solidFill>
                  <a:schemeClr val="tx1"/>
                </a:solidFill>
                <a:effectLst/>
                <a:latin typeface="+mn-lt"/>
                <a:ea typeface="+mn-ea"/>
                <a:cs typeface="+mn-cs"/>
              </a:rPr>
              <a:t> were later transformed into the </a:t>
            </a:r>
            <a:r>
              <a:rPr lang="en-US" sz="1200" u="none" strike="noStrike" kern="1200" dirty="0" err="1" smtClean="0">
                <a:solidFill>
                  <a:schemeClr val="tx1"/>
                </a:solidFill>
                <a:effectLst/>
                <a:latin typeface="+mn-lt"/>
                <a:ea typeface="+mn-ea"/>
                <a:cs typeface="+mn-cs"/>
                <a:hlinkClick r:id="rId3"/>
              </a:rPr>
              <a:t>Vilayet</a:t>
            </a:r>
            <a:r>
              <a:rPr lang="en-US" sz="1200" u="none" strike="noStrike" kern="1200" dirty="0" smtClean="0">
                <a:solidFill>
                  <a:schemeClr val="tx1"/>
                </a:solidFill>
                <a:effectLst/>
                <a:latin typeface="+mn-lt"/>
                <a:ea typeface="+mn-ea"/>
                <a:cs typeface="+mn-cs"/>
                <a:hlinkClick r:id="rId3"/>
              </a:rPr>
              <a:t> of Syria</a:t>
            </a:r>
            <a:r>
              <a:rPr lang="en-US" sz="1200" u="none" strike="noStrike" kern="1200" dirty="0" smtClean="0">
                <a:solidFill>
                  <a:schemeClr val="tx1"/>
                </a:solidFill>
                <a:effectLst/>
                <a:latin typeface="+mn-lt"/>
                <a:ea typeface="+mn-ea"/>
                <a:cs typeface="+mn-cs"/>
              </a:rPr>
              <a:t>, the </a:t>
            </a:r>
            <a:r>
              <a:rPr lang="en-US" sz="1200" u="none" strike="noStrike" kern="1200" dirty="0" err="1" smtClean="0">
                <a:solidFill>
                  <a:schemeClr val="tx1"/>
                </a:solidFill>
                <a:effectLst/>
                <a:latin typeface="+mn-lt"/>
                <a:ea typeface="+mn-ea"/>
                <a:cs typeface="+mn-cs"/>
                <a:hlinkClick r:id="rId4"/>
              </a:rPr>
              <a:t>Vilayet</a:t>
            </a:r>
            <a:r>
              <a:rPr lang="en-US" sz="1200" u="none" strike="noStrike" kern="1200" dirty="0" smtClean="0">
                <a:solidFill>
                  <a:schemeClr val="tx1"/>
                </a:solidFill>
                <a:effectLst/>
                <a:latin typeface="+mn-lt"/>
                <a:ea typeface="+mn-ea"/>
                <a:cs typeface="+mn-cs"/>
                <a:hlinkClick r:id="rId4"/>
              </a:rPr>
              <a:t> of Aleppo</a:t>
            </a:r>
            <a:r>
              <a:rPr lang="en-US" sz="1200" u="none" strike="noStrike" kern="1200" dirty="0" smtClean="0">
                <a:solidFill>
                  <a:schemeClr val="tx1"/>
                </a:solidFill>
                <a:effectLst/>
                <a:latin typeface="+mn-lt"/>
                <a:ea typeface="+mn-ea"/>
                <a:cs typeface="+mn-cs"/>
              </a:rPr>
              <a:t> and the </a:t>
            </a:r>
            <a:r>
              <a:rPr lang="en-US" sz="1200" u="none" strike="noStrike" kern="1200" dirty="0" err="1" smtClean="0">
                <a:solidFill>
                  <a:schemeClr val="tx1"/>
                </a:solidFill>
                <a:effectLst/>
                <a:latin typeface="+mn-lt"/>
                <a:ea typeface="+mn-ea"/>
                <a:cs typeface="+mn-cs"/>
                <a:hlinkClick r:id="rId5"/>
              </a:rPr>
              <a:t>Vilayet</a:t>
            </a:r>
            <a:r>
              <a:rPr lang="en-US" sz="1200" u="none" strike="noStrike" kern="1200" dirty="0" smtClean="0">
                <a:solidFill>
                  <a:schemeClr val="tx1"/>
                </a:solidFill>
                <a:effectLst/>
                <a:latin typeface="+mn-lt"/>
                <a:ea typeface="+mn-ea"/>
                <a:cs typeface="+mn-cs"/>
                <a:hlinkClick r:id="rId5"/>
              </a:rPr>
              <a:t> of Beirut</a:t>
            </a:r>
            <a:r>
              <a:rPr lang="en-US" sz="1200" u="none" strike="noStrike" kern="1200" dirty="0" smtClean="0">
                <a:solidFill>
                  <a:schemeClr val="tx1"/>
                </a:solidFill>
                <a:effectLst/>
                <a:latin typeface="+mn-lt"/>
                <a:ea typeface="+mn-ea"/>
                <a:cs typeface="+mn-cs"/>
              </a:rPr>
              <a:t>, following the 1864 </a:t>
            </a:r>
            <a:r>
              <a:rPr lang="en-US" sz="1200" u="none" strike="noStrike" kern="1200" dirty="0" err="1" smtClean="0">
                <a:solidFill>
                  <a:schemeClr val="tx1"/>
                </a:solidFill>
                <a:effectLst/>
                <a:latin typeface="+mn-lt"/>
                <a:ea typeface="+mn-ea"/>
                <a:cs typeface="+mn-cs"/>
              </a:rPr>
              <a:t>Tanzimat</a:t>
            </a:r>
            <a:r>
              <a:rPr lang="en-US" sz="1200" u="none" strike="noStrike" kern="1200" dirty="0" smtClean="0">
                <a:solidFill>
                  <a:schemeClr val="tx1"/>
                </a:solidFill>
                <a:effectLst/>
                <a:latin typeface="+mn-lt"/>
                <a:ea typeface="+mn-ea"/>
                <a:cs typeface="+mn-cs"/>
              </a:rPr>
              <a:t> reforms.</a:t>
            </a:r>
            <a:endParaRPr lang="en-US" dirty="0"/>
          </a:p>
        </p:txBody>
      </p:sp>
      <p:sp>
        <p:nvSpPr>
          <p:cNvPr id="4" name="Slide Number Placeholder 3"/>
          <p:cNvSpPr>
            <a:spLocks noGrp="1"/>
          </p:cNvSpPr>
          <p:nvPr>
            <p:ph type="sldNum" sz="quarter" idx="10"/>
          </p:nvPr>
        </p:nvSpPr>
        <p:spPr/>
        <p:txBody>
          <a:bodyPr/>
          <a:lstStyle/>
          <a:p>
            <a:fld id="{496EB42E-7DFF-46AF-920F-E83E306E25E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US" dirty="0" smtClean="0"/>
              <a:t>Source of Map: http://www.godweb.org/maps/131.htm</a:t>
            </a:r>
          </a:p>
          <a:p>
            <a:r>
              <a:rPr lang="en-US" dirty="0" smtClean="0"/>
              <a:t>Also</a:t>
            </a:r>
            <a:r>
              <a:rPr lang="en-US" baseline="0" dirty="0" smtClean="0"/>
              <a:t> See: </a:t>
            </a:r>
            <a:r>
              <a:rPr lang="en-US" dirty="0" smtClean="0"/>
              <a:t>The Historical Atlas by William R. Shepherd, 1923 </a:t>
            </a:r>
          </a:p>
          <a:p>
            <a:r>
              <a:rPr lang="en-US" b="1" i="1" dirty="0" smtClean="0"/>
              <a:t>The World As Known To The Hebrews</a:t>
            </a:r>
            <a:r>
              <a:rPr lang="en-US" b="0" i="0" dirty="0" smtClean="0"/>
              <a:t>,</a:t>
            </a:r>
            <a:r>
              <a:rPr lang="en-US" b="0" i="0" baseline="0" dirty="0" smtClean="0"/>
              <a:t> </a:t>
            </a:r>
            <a:r>
              <a:rPr lang="en-US" dirty="0" smtClean="0"/>
              <a:t>a </a:t>
            </a:r>
            <a:r>
              <a:rPr lang="en-US" dirty="0" smtClean="0"/>
              <a:t>map from the </a:t>
            </a:r>
            <a:r>
              <a:rPr lang="en-US" b="1" i="1" dirty="0" smtClean="0"/>
              <a:t>Historical Textbook and Atlas of Biblical Geography</a:t>
            </a:r>
            <a:r>
              <a:rPr lang="en-US" dirty="0" smtClean="0"/>
              <a:t> by Coleman, written in 1854, clearly identifies the nations of Magog, </a:t>
            </a:r>
            <a:r>
              <a:rPr lang="en-US" dirty="0" err="1" smtClean="0"/>
              <a:t>Meschech</a:t>
            </a:r>
            <a:r>
              <a:rPr lang="en-US" dirty="0" smtClean="0"/>
              <a:t>, Tubal, </a:t>
            </a:r>
            <a:r>
              <a:rPr lang="en-US" dirty="0" err="1" smtClean="0"/>
              <a:t>Ashkenaz</a:t>
            </a:r>
            <a:r>
              <a:rPr lang="en-US" dirty="0" smtClean="0"/>
              <a:t>, and Gomer as being in the region of the Caucasus and Turkey.</a:t>
            </a:r>
          </a:p>
          <a:p>
            <a:r>
              <a:rPr lang="en-US" dirty="0" smtClean="0"/>
              <a:t>Source of Quote: http://johnthewitness.wordpress.com/2012/06/29/the-muslim-brotherhood-victories-in-egypt-will-lead-to-counterfeit-gog-and-magog-war/</a:t>
            </a:r>
          </a:p>
          <a:p>
            <a:r>
              <a:rPr lang="en-US" dirty="0" smtClean="0"/>
              <a:t>Also: </a:t>
            </a:r>
            <a:r>
              <a:rPr lang="en-US" sz="1200" kern="1200" dirty="0" smtClean="0">
                <a:solidFill>
                  <a:schemeClr val="tx1"/>
                </a:solidFill>
                <a:latin typeface="+mn-lt"/>
                <a:ea typeface="+mn-ea"/>
                <a:cs typeface="+mn-cs"/>
              </a:rPr>
              <a:t>“In his multi-volume work called The Natural History, Pliny identifies the ancient Lydian city of Hierapolis as being part of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Built atop the cliffs, the city of Hierapolis controlled the water supply of the Lydian city of Laodicea six miles to the south. The city of Hierapolis was built by the </a:t>
            </a:r>
            <a:r>
              <a:rPr lang="en-US" sz="1200" kern="1200" dirty="0" err="1" smtClean="0">
                <a:solidFill>
                  <a:schemeClr val="tx1"/>
                </a:solidFill>
                <a:latin typeface="+mn-lt"/>
                <a:ea typeface="+mn-ea"/>
                <a:cs typeface="+mn-cs"/>
              </a:rPr>
              <a:t>Lydians</a:t>
            </a:r>
            <a:r>
              <a:rPr lang="en-US" sz="1200" kern="1200" dirty="0" smtClean="0">
                <a:solidFill>
                  <a:schemeClr val="tx1"/>
                </a:solidFill>
                <a:latin typeface="+mn-lt"/>
                <a:ea typeface="+mn-ea"/>
                <a:cs typeface="+mn-cs"/>
              </a:rPr>
              <a:t> and always under Lydian control until the Lydian Kingdom became part of the Persian Empire in 546 BC and then part of the Greek and Roman Empires that followed. Like Pliny, today’s archeologists also identify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with the ancient nation of Lydia, which was in western Asia Minor. Indeed, written records from the Assyrian royal court show that the Assyrians used the name </a:t>
            </a:r>
            <a:r>
              <a:rPr lang="en-US" sz="1200" kern="1200" dirty="0" err="1" smtClean="0">
                <a:solidFill>
                  <a:schemeClr val="tx1"/>
                </a:solidFill>
                <a:latin typeface="+mn-lt"/>
                <a:ea typeface="+mn-ea"/>
                <a:cs typeface="+mn-cs"/>
              </a:rPr>
              <a:t>Magog</a:t>
            </a:r>
            <a:r>
              <a:rPr lang="en-US" sz="1200" kern="1200" dirty="0" smtClean="0">
                <a:solidFill>
                  <a:schemeClr val="tx1"/>
                </a:solidFill>
                <a:latin typeface="+mn-lt"/>
                <a:ea typeface="+mn-ea"/>
                <a:cs typeface="+mn-cs"/>
              </a:rPr>
              <a:t> as an eponym for the nation of Lydia. In his book Pliny writes, “</a:t>
            </a:r>
            <a:r>
              <a:rPr lang="en-US" sz="1200" kern="1200" dirty="0" err="1" smtClean="0">
                <a:solidFill>
                  <a:schemeClr val="tx1"/>
                </a:solidFill>
                <a:latin typeface="+mn-lt"/>
                <a:ea typeface="+mn-ea"/>
                <a:cs typeface="+mn-cs"/>
              </a:rPr>
              <a:t>Bambyx</a:t>
            </a:r>
            <a:r>
              <a:rPr lang="en-US" sz="1200" kern="1200" dirty="0" smtClean="0">
                <a:solidFill>
                  <a:schemeClr val="tx1"/>
                </a:solidFill>
                <a:latin typeface="+mn-lt"/>
                <a:ea typeface="+mn-ea"/>
                <a:cs typeface="+mn-cs"/>
              </a:rPr>
              <a:t> the other name of which is Hierapolis, but by the Syrians called Magog</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other words, Pliny identifies the famed Lydian city of Hierapolis as being part of Magog. In this we see that Magog is another name for the ancient nation </a:t>
            </a:r>
            <a:r>
              <a:rPr lang="en-US" sz="1200" kern="1200" dirty="0" smtClean="0">
                <a:solidFill>
                  <a:schemeClr val="tx1"/>
                </a:solidFill>
                <a:latin typeface="+mn-lt"/>
                <a:ea typeface="+mn-ea"/>
                <a:cs typeface="+mn-cs"/>
              </a:rPr>
              <a:t>of Lydia.”</a:t>
            </a:r>
          </a:p>
        </p:txBody>
      </p:sp>
      <p:sp>
        <p:nvSpPr>
          <p:cNvPr id="4" name="Slide Number Placeholder 3"/>
          <p:cNvSpPr>
            <a:spLocks noGrp="1"/>
          </p:cNvSpPr>
          <p:nvPr>
            <p:ph type="sldNum" sz="quarter" idx="10"/>
          </p:nvPr>
        </p:nvSpPr>
        <p:spPr/>
        <p:txBody>
          <a:bodyPr/>
          <a:lstStyle/>
          <a:p>
            <a:fld id="{496EB42E-7DFF-46AF-920F-E83E306E25EA}" type="slidenum">
              <a:rPr lang="en-US" smtClean="0"/>
              <a:pPr/>
              <a:t>10</a:t>
            </a:fld>
            <a:endParaRPr lang="en-US"/>
          </a:p>
        </p:txBody>
      </p:sp>
    </p:spTree>
    <p:extLst>
      <p:ext uri="{BB962C8B-B14F-4D97-AF65-F5344CB8AC3E}">
        <p14:creationId xmlns="" xmlns:p14="http://schemas.microsoft.com/office/powerpoint/2010/main" val="192196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1990A9-19E5-49EB-813F-90DF3BEFF7BA}" type="datetimeFigureOut">
              <a:rPr lang="en-US" smtClean="0"/>
              <a:pPr/>
              <a:t>8/27/2016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1990A9-19E5-49EB-813F-90DF3BEFF7BA}" type="datetimeFigureOut">
              <a:rPr lang="en-US" smtClean="0"/>
              <a:pPr/>
              <a:t>8/27/2016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1990A9-19E5-49EB-813F-90DF3BEFF7BA}" type="datetimeFigureOut">
              <a:rPr lang="en-US" smtClean="0"/>
              <a:pPr/>
              <a:t>8/27/2016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1990A9-19E5-49EB-813F-90DF3BEFF7BA}" type="datetimeFigureOut">
              <a:rPr lang="en-US" smtClean="0"/>
              <a:pPr/>
              <a:t>8/27/2016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1990A9-19E5-49EB-813F-90DF3BEFF7BA}" type="datetimeFigureOut">
              <a:rPr lang="en-US" smtClean="0"/>
              <a:pPr/>
              <a:t>8/27/2016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1990A9-19E5-49EB-813F-90DF3BEFF7BA}" type="datetimeFigureOut">
              <a:rPr lang="en-US" smtClean="0"/>
              <a:pPr/>
              <a:t>8/27/2016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1990A9-19E5-49EB-813F-90DF3BEFF7BA}" type="datetimeFigureOut">
              <a:rPr lang="en-US" smtClean="0"/>
              <a:pPr/>
              <a:t>8/27/2016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1990A9-19E5-49EB-813F-90DF3BEFF7BA}" type="datetimeFigureOut">
              <a:rPr lang="en-US" smtClean="0"/>
              <a:pPr/>
              <a:t>8/27/2016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990A9-19E5-49EB-813F-90DF3BEFF7BA}" type="datetimeFigureOut">
              <a:rPr lang="en-US" smtClean="0"/>
              <a:pPr/>
              <a:t>8/27/2016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1990A9-19E5-49EB-813F-90DF3BEFF7BA}" type="datetimeFigureOut">
              <a:rPr lang="en-US" smtClean="0"/>
              <a:pPr/>
              <a:t>8/27/2016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1990A9-19E5-49EB-813F-90DF3BEFF7BA}" type="datetimeFigureOut">
              <a:rPr lang="en-US" smtClean="0"/>
              <a:pPr/>
              <a:t>8/27/2016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AC0FC1-3EB6-4010-81EE-55B3486F85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11990A9-19E5-49EB-813F-90DF3BEFF7BA}" type="datetimeFigureOut">
              <a:rPr lang="en-US" smtClean="0"/>
              <a:pPr/>
              <a:t>8/27/2016</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17AC0FC1-3EB6-4010-81EE-55B3486F85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8_0xl1hQzaJWmM&amp;tbnid=b1GaS2tT5Dd7fM:&amp;ved=0CAUQjRw&amp;url=http://itsp-iciusa-profecia.blogspot.com/2010_04_01_archive.html&amp;ei=-AOAUq69NtSv4APd8ICACg&amp;bvm=bv.56146854,d.dmg&amp;psig=AFQjCNEqgWprq737cu_om8NSnH7QHGq0Dg&amp;ust=1384205275025672"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d/d2/Kingdoms_around_Israel_830_map.sv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14300" y="228601"/>
            <a:ext cx="6629400" cy="8802410"/>
          </a:xfrm>
          <a:prstGeom prst="rect">
            <a:avLst/>
          </a:prstGeom>
          <a:solidFill>
            <a:srgbClr val="F8F8F8"/>
          </a:solidFill>
          <a:ln w="76200">
            <a:solidFill>
              <a:srgbClr val="000000"/>
            </a:solidFill>
            <a:miter lim="800000"/>
            <a:headEnd/>
            <a:tailEnd/>
          </a:ln>
        </p:spPr>
        <p:txBody>
          <a:bodyPr wrap="square">
            <a:spAutoFit/>
          </a:bodyPr>
          <a:lstStyle/>
          <a:p>
            <a:pPr algn="ctr" eaLnBrk="0" hangingPunct="0"/>
            <a:r>
              <a:rPr lang="en-US" sz="5400" b="1" i="1" dirty="0" smtClean="0">
                <a:solidFill>
                  <a:srgbClr val="000000"/>
                </a:solidFill>
                <a:latin typeface="Times New Roman" pitchFamily="18" charset="0"/>
              </a:rPr>
              <a:t>EZEKIEL 38</a:t>
            </a:r>
          </a:p>
          <a:p>
            <a:pPr algn="ctr" eaLnBrk="0" hangingPunct="0"/>
            <a:r>
              <a:rPr lang="en-US" sz="5400" b="1" dirty="0" smtClean="0">
                <a:solidFill>
                  <a:srgbClr val="C00000"/>
                </a:solidFill>
                <a:latin typeface="Times New Roman" pitchFamily="18" charset="0"/>
              </a:rPr>
              <a:t>A PROPHESY </a:t>
            </a:r>
            <a:r>
              <a:rPr lang="en-US" sz="5400" b="1" dirty="0" smtClean="0">
                <a:solidFill>
                  <a:srgbClr val="C00000"/>
                </a:solidFill>
                <a:latin typeface="Times New Roman" pitchFamily="18" charset="0"/>
              </a:rPr>
              <a:t>AGAINST GOG,</a:t>
            </a:r>
          </a:p>
          <a:p>
            <a:pPr algn="ctr" eaLnBrk="0" hangingPunct="0"/>
            <a:r>
              <a:rPr lang="en-US" sz="5400" b="1" dirty="0" smtClean="0">
                <a:solidFill>
                  <a:srgbClr val="C00000"/>
                </a:solidFill>
                <a:latin typeface="Times New Roman" pitchFamily="18" charset="0"/>
              </a:rPr>
              <a:t>OF THE LAND OF MAGOG:</a:t>
            </a:r>
          </a:p>
          <a:p>
            <a:pPr algn="ctr" eaLnBrk="0" hangingPunct="0"/>
            <a:r>
              <a:rPr lang="en-US" sz="6000" b="1" i="1" dirty="0" smtClean="0">
                <a:solidFill>
                  <a:srgbClr val="0000FF"/>
                </a:solidFill>
                <a:latin typeface="Times New Roman" pitchFamily="18" charset="0"/>
              </a:rPr>
              <a:t>PREPARE for the SHOAH! </a:t>
            </a:r>
            <a:r>
              <a:rPr lang="he-IL" sz="7200" b="1" dirty="0" smtClean="0">
                <a:solidFill>
                  <a:srgbClr val="0000FF"/>
                </a:solidFill>
                <a:latin typeface="Times New Roman" pitchFamily="18" charset="0"/>
                <a:cs typeface="Times New Roman" pitchFamily="18" charset="0"/>
              </a:rPr>
              <a:t>שוא</a:t>
            </a:r>
            <a:endParaRPr lang="en-US" sz="7200" b="1" dirty="0">
              <a:solidFill>
                <a:srgbClr val="0000FF"/>
              </a:solidFill>
              <a:latin typeface="Times New Roman" pitchFamily="18" charset="0"/>
              <a:cs typeface="Times New Roman" pitchFamily="18" charset="0"/>
            </a:endParaRPr>
          </a:p>
          <a:p>
            <a:pPr algn="ctr" eaLnBrk="0" hangingPunct="0"/>
            <a:endParaRPr lang="en-US" sz="1000" b="1" dirty="0">
              <a:solidFill>
                <a:srgbClr val="008000"/>
              </a:solidFill>
              <a:latin typeface="Times New Roman" pitchFamily="18" charset="0"/>
            </a:endParaRPr>
          </a:p>
          <a:p>
            <a:pPr algn="ctr" eaLnBrk="0" hangingPunct="0"/>
            <a:r>
              <a:rPr lang="en-US" sz="4000" b="1" dirty="0" smtClean="0">
                <a:solidFill>
                  <a:schemeClr val="accent1">
                    <a:lumMod val="50000"/>
                  </a:schemeClr>
                </a:solidFill>
                <a:latin typeface="Times New Roman" pitchFamily="18" charset="0"/>
              </a:rPr>
              <a:t>PROPHETIC CONVOCATION</a:t>
            </a:r>
          </a:p>
          <a:p>
            <a:pPr algn="ctr" eaLnBrk="0" hangingPunct="0"/>
            <a:endParaRPr lang="en-US" sz="1000" b="1" dirty="0" smtClean="0">
              <a:solidFill>
                <a:schemeClr val="accent1">
                  <a:lumMod val="50000"/>
                </a:schemeClr>
              </a:solidFill>
              <a:latin typeface="Times New Roman" pitchFamily="18" charset="0"/>
            </a:endParaRPr>
          </a:p>
          <a:p>
            <a:pPr algn="ctr" eaLnBrk="0" hangingPunct="0"/>
            <a:r>
              <a:rPr lang="en-US" sz="3200" b="1" dirty="0" smtClean="0">
                <a:latin typeface="Times New Roman" pitchFamily="18" charset="0"/>
              </a:rPr>
              <a:t>AUGUST 26, 2016</a:t>
            </a:r>
          </a:p>
          <a:p>
            <a:pPr algn="ctr" eaLnBrk="0" hangingPunct="0"/>
            <a:r>
              <a:rPr lang="en-US" sz="3200" b="1" dirty="0" smtClean="0">
                <a:latin typeface="Times New Roman" pitchFamily="18" charset="0"/>
              </a:rPr>
              <a:t>MADISON, OHIO</a:t>
            </a:r>
            <a:endParaRPr lang="en-US" sz="1400" b="1" dirty="0">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johnthewitness.files.wordpress.com/2012/06/mapancienthebrews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963" t="3475" r="5717" b="4742"/>
          <a:stretch/>
        </p:blipFill>
        <p:spPr bwMode="auto">
          <a:xfrm>
            <a:off x="152400" y="152401"/>
            <a:ext cx="6553200" cy="8839201"/>
          </a:xfrm>
          <a:prstGeom prst="rect">
            <a:avLst/>
          </a:prstGeom>
          <a:ln w="5715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52400" y="4114800"/>
            <a:ext cx="990600" cy="762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0800" y="2590800"/>
            <a:ext cx="838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29050" y="838200"/>
            <a:ext cx="12192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76400" y="7620000"/>
            <a:ext cx="2286000" cy="1143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81400" y="2743200"/>
            <a:ext cx="13716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1400" y="2209800"/>
            <a:ext cx="17145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67400" y="4419600"/>
            <a:ext cx="812800" cy="685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4667250" y="1028700"/>
            <a:ext cx="819150" cy="838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62600" y="685800"/>
            <a:ext cx="1005403" cy="584775"/>
          </a:xfrm>
          <a:prstGeom prst="rect">
            <a:avLst/>
          </a:prstGeom>
          <a:solidFill>
            <a:srgbClr val="EAEAEA"/>
          </a:solidFill>
          <a:ln w="57150">
            <a:solidFill>
              <a:srgbClr val="002060"/>
            </a:solidFill>
          </a:ln>
        </p:spPr>
        <p:txBody>
          <a:bodyPr wrap="square" rtlCol="0">
            <a:spAutoFit/>
          </a:bodyPr>
          <a:lstStyle/>
          <a:p>
            <a:r>
              <a:rPr lang="en-US" sz="3200" b="1" dirty="0" smtClean="0">
                <a:latin typeface="Times New Roman" pitchFamily="18" charset="0"/>
                <a:cs typeface="Times New Roman" pitchFamily="18" charset="0"/>
              </a:rPr>
              <a:t>1854</a:t>
            </a:r>
            <a:endParaRPr lang="en-US" sz="3200" b="1" dirty="0">
              <a:latin typeface="Times New Roman" pitchFamily="18" charset="0"/>
              <a:cs typeface="Times New Roman" pitchFamily="18" charset="0"/>
            </a:endParaRPr>
          </a:p>
        </p:txBody>
      </p:sp>
      <p:sp>
        <p:nvSpPr>
          <p:cNvPr id="13" name="Rectangle 12"/>
          <p:cNvSpPr/>
          <p:nvPr/>
        </p:nvSpPr>
        <p:spPr>
          <a:xfrm>
            <a:off x="5791201" y="5638800"/>
            <a:ext cx="881647" cy="533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62201" y="3124200"/>
            <a:ext cx="6477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57400" y="1219200"/>
            <a:ext cx="20574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8710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5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5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5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5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circle(in)">
                                      <p:cBhvr>
                                        <p:cTn id="53" dur="25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3"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cstate="print"/>
          <a:srcRect l="4301" r="3226" b="2662"/>
          <a:stretch>
            <a:fillRect/>
          </a:stretch>
        </p:blipFill>
        <p:spPr bwMode="auto">
          <a:xfrm>
            <a:off x="304800" y="228600"/>
            <a:ext cx="6248400" cy="861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0404" name="Picture 4" descr="http://www.justicenow4israel.com/image/1920-boundaryconventionmap.jpg"/>
          <p:cNvPicPr>
            <a:picLocks noChangeAspect="1" noChangeArrowheads="1"/>
          </p:cNvPicPr>
          <p:nvPr/>
        </p:nvPicPr>
        <p:blipFill>
          <a:blip r:embed="rId4" cstate="print"/>
          <a:srcRect/>
          <a:stretch>
            <a:fillRect/>
          </a:stretch>
        </p:blipFill>
        <p:spPr bwMode="auto">
          <a:xfrm>
            <a:off x="381000" y="304800"/>
            <a:ext cx="6096000" cy="3657600"/>
          </a:xfrm>
          <a:prstGeom prst="rect">
            <a:avLst/>
          </a:prstGeom>
          <a:noFill/>
          <a:ln w="38100">
            <a:solidFill>
              <a:srgbClr val="0070C0"/>
            </a:solidFill>
          </a:ln>
        </p:spPr>
      </p:pic>
      <p:pic>
        <p:nvPicPr>
          <p:cNvPr id="230406" name="Picture 6" descr="http://www.npr.org/news/specials/mideast/history/images/map02.gif"/>
          <p:cNvPicPr>
            <a:picLocks noChangeAspect="1" noChangeArrowheads="1"/>
          </p:cNvPicPr>
          <p:nvPr/>
        </p:nvPicPr>
        <p:blipFill>
          <a:blip r:embed="rId5" cstate="print"/>
          <a:srcRect/>
          <a:stretch>
            <a:fillRect/>
          </a:stretch>
        </p:blipFill>
        <p:spPr bwMode="auto">
          <a:xfrm>
            <a:off x="381000" y="4114800"/>
            <a:ext cx="6096000" cy="4648200"/>
          </a:xfrm>
          <a:prstGeom prst="rect">
            <a:avLst/>
          </a:prstGeom>
          <a:noFill/>
          <a:ln w="38100">
            <a:solidFill>
              <a:srgbClr val="002060"/>
            </a:solidFill>
          </a:ln>
        </p:spPr>
      </p:pic>
      <p:sp>
        <p:nvSpPr>
          <p:cNvPr id="5" name="Rectangle 4"/>
          <p:cNvSpPr/>
          <p:nvPr/>
        </p:nvSpPr>
        <p:spPr>
          <a:xfrm>
            <a:off x="609600" y="4724400"/>
            <a:ext cx="50292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8"/>
          <p:cNvSpPr txBox="1">
            <a:spLocks noChangeArrowheads="1"/>
          </p:cNvSpPr>
          <p:nvPr/>
        </p:nvSpPr>
        <p:spPr bwMode="auto">
          <a:xfrm>
            <a:off x="457200" y="381000"/>
            <a:ext cx="999654" cy="584775"/>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latin typeface="Times New Roman" pitchFamily="18" charset="0"/>
              </a:rPr>
              <a:t>1920</a:t>
            </a:r>
            <a:endParaRPr lang="en-US" sz="3200" b="1" dirty="0">
              <a:latin typeface="Times New Roman" pitchFamily="18" charset="0"/>
            </a:endParaRPr>
          </a:p>
        </p:txBody>
      </p:sp>
      <p:sp>
        <p:nvSpPr>
          <p:cNvPr id="7" name="Text Box 8"/>
          <p:cNvSpPr txBox="1">
            <a:spLocks noChangeArrowheads="1"/>
          </p:cNvSpPr>
          <p:nvPr/>
        </p:nvSpPr>
        <p:spPr bwMode="auto">
          <a:xfrm>
            <a:off x="5410200" y="8077200"/>
            <a:ext cx="999654" cy="584775"/>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latin typeface="Times New Roman" pitchFamily="18" charset="0"/>
              </a:rPr>
              <a:t>1921</a:t>
            </a:r>
            <a:endParaRPr lang="en-US" sz="3200" b="1" dirty="0">
              <a:latin typeface="Times New Roman" pitchFamily="18" charset="0"/>
            </a:endParaRPr>
          </a:p>
        </p:txBody>
      </p:sp>
      <p:sp>
        <p:nvSpPr>
          <p:cNvPr id="8" name="TextBox 7"/>
          <p:cNvSpPr txBox="1"/>
          <p:nvPr/>
        </p:nvSpPr>
        <p:spPr>
          <a:xfrm>
            <a:off x="457200" y="5410200"/>
            <a:ext cx="5943600" cy="2185214"/>
          </a:xfrm>
          <a:prstGeom prst="rect">
            <a:avLst/>
          </a:prstGeom>
          <a:solidFill>
            <a:srgbClr val="EAEAEA"/>
          </a:solidFill>
          <a:ln w="76200">
            <a:solidFill>
              <a:schemeClr val="bg2">
                <a:lumMod val="10000"/>
              </a:schemeClr>
            </a:solidFill>
          </a:ln>
        </p:spPr>
        <p:txBody>
          <a:bodyPr wrap="square" rtlCol="0">
            <a:spAutoFit/>
          </a:bodyPr>
          <a:lstStyle/>
          <a:p>
            <a:pPr algn="just"/>
            <a:r>
              <a:rPr lang="en-US" sz="3400" b="1" dirty="0" smtClean="0">
                <a:latin typeface="Times New Roman" panose="02020603050405020304" pitchFamily="18" charset="0"/>
                <a:cs typeface="Times New Roman" panose="02020603050405020304" pitchFamily="18" charset="0"/>
              </a:rPr>
              <a:t>This event, which occurred 27 years </a:t>
            </a:r>
            <a:r>
              <a:rPr lang="en-US" sz="3400" b="1" i="1" dirty="0" smtClean="0">
                <a:latin typeface="Times New Roman" panose="02020603050405020304" pitchFamily="18" charset="0"/>
                <a:cs typeface="Times New Roman" panose="02020603050405020304" pitchFamily="18" charset="0"/>
              </a:rPr>
              <a:t>before</a:t>
            </a:r>
            <a:r>
              <a:rPr lang="en-US" sz="3400" b="1" dirty="0" smtClean="0">
                <a:latin typeface="Times New Roman" panose="02020603050405020304" pitchFamily="18" charset="0"/>
                <a:cs typeface="Times New Roman" panose="02020603050405020304" pitchFamily="18" charset="0"/>
              </a:rPr>
              <a:t> modern Israel was created, is a starting point for discussing </a:t>
            </a:r>
            <a:r>
              <a:rPr lang="en-US" sz="3400" b="1" dirty="0" smtClean="0">
                <a:solidFill>
                  <a:srgbClr val="0000FF"/>
                </a:solidFill>
                <a:latin typeface="Times New Roman" panose="02020603050405020304" pitchFamily="18" charset="0"/>
                <a:cs typeface="Times New Roman" panose="02020603050405020304" pitchFamily="18" charset="0"/>
              </a:rPr>
              <a:t>Psalm 2 </a:t>
            </a:r>
            <a:r>
              <a:rPr lang="en-US" sz="3400" b="1" dirty="0" smtClean="0">
                <a:latin typeface="Times New Roman" panose="02020603050405020304" pitchFamily="18" charset="0"/>
                <a:cs typeface="Times New Roman" panose="02020603050405020304" pitchFamily="18" charset="0"/>
              </a:rPr>
              <a:t>&amp; </a:t>
            </a:r>
            <a:r>
              <a:rPr lang="en-US" sz="3400" b="1" dirty="0" smtClean="0">
                <a:solidFill>
                  <a:srgbClr val="0000FF"/>
                </a:solidFill>
                <a:latin typeface="Times New Roman" panose="02020603050405020304" pitchFamily="18" charset="0"/>
                <a:cs typeface="Times New Roman" panose="02020603050405020304" pitchFamily="18" charset="0"/>
              </a:rPr>
              <a:t>Psalm 83</a:t>
            </a:r>
            <a:endParaRPr lang="en-US" sz="3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diamond(in)">
                                      <p:cBhvr>
                                        <p:cTn id="7" dur="500"/>
                                        <p:tgtEl>
                                          <p:spTgt spid="23040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30406"/>
                                        </p:tgtEl>
                                        <p:attrNameLst>
                                          <p:attrName>style.visibility</p:attrName>
                                        </p:attrNameLst>
                                      </p:cBhvr>
                                      <p:to>
                                        <p:strVal val="visible"/>
                                      </p:to>
                                    </p:set>
                                    <p:animEffect transition="in" filter="box(in)">
                                      <p:cBhvr>
                                        <p:cTn id="15" dur="500"/>
                                        <p:tgtEl>
                                          <p:spTgt spid="23040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381000"/>
            <a:ext cx="6631072" cy="8370034"/>
          </a:xfrm>
          <a:prstGeom prst="rect">
            <a:avLst/>
          </a:prstGeom>
          <a:solidFill>
            <a:srgbClr val="EAEAEA"/>
          </a:solidFill>
          <a:ln w="76200">
            <a:solidFill>
              <a:srgbClr val="990000"/>
            </a:solidFill>
          </a:ln>
        </p:spPr>
        <p:txBody>
          <a:bodyPr wrap="square" rtlCol="0">
            <a:spAutoFit/>
          </a:bodyPr>
          <a:lstStyle/>
          <a:p>
            <a:pPr algn="ctr"/>
            <a:r>
              <a:rPr lang="en-US" sz="8800" b="1" dirty="0" smtClean="0">
                <a:latin typeface="Times New Roman" panose="02020603050405020304" pitchFamily="18" charset="0"/>
                <a:cs typeface="Times New Roman" panose="02020603050405020304" pitchFamily="18" charset="0"/>
              </a:rPr>
              <a:t>SO…WHAT </a:t>
            </a:r>
            <a:r>
              <a:rPr lang="en-US" sz="8800" b="1" dirty="0" smtClean="0">
                <a:latin typeface="Times New Roman" panose="02020603050405020304" pitchFamily="18" charset="0"/>
                <a:cs typeface="Times New Roman" panose="02020603050405020304" pitchFamily="18" charset="0"/>
              </a:rPr>
              <a:t>DOES THIS LOOK LIKE IN OUR WORLD TODAY?</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2971800"/>
            <a:ext cx="6400800" cy="2292191"/>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ctr"/>
            <a:r>
              <a:rPr lang="en-US" sz="6900" b="1" dirty="0" smtClean="0">
                <a:solidFill>
                  <a:schemeClr val="tx1">
                    <a:lumMod val="95000"/>
                    <a:lumOff val="5000"/>
                  </a:schemeClr>
                </a:solidFill>
                <a:latin typeface="Times New Roman" pitchFamily="18" charset="0"/>
                <a:cs typeface="Times New Roman" pitchFamily="18" charset="0"/>
              </a:rPr>
              <a:t>GLOBAL</a:t>
            </a:r>
          </a:p>
          <a:p>
            <a:pPr algn="ctr"/>
            <a:r>
              <a:rPr lang="en-US" sz="6900" b="1" dirty="0" smtClean="0">
                <a:latin typeface="Times New Roman" pitchFamily="18" charset="0"/>
                <a:cs typeface="Times New Roman" pitchFamily="18" charset="0"/>
              </a:rPr>
              <a:t>PERSPECTIVE</a:t>
            </a:r>
            <a:endParaRPr lang="en-US" sz="69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unbidvote2012web"/>
          <p:cNvPicPr>
            <a:picLocks noChangeAspect="1" noChangeArrowheads="1"/>
          </p:cNvPicPr>
          <p:nvPr/>
        </p:nvPicPr>
        <p:blipFill>
          <a:blip r:embed="rId3" cstate="print"/>
          <a:srcRect t="2325"/>
          <a:stretch>
            <a:fillRect/>
          </a:stretch>
        </p:blipFill>
        <p:spPr bwMode="auto">
          <a:xfrm>
            <a:off x="114300" y="203200"/>
            <a:ext cx="6629400" cy="8737600"/>
          </a:xfrm>
          <a:prstGeom prst="rect">
            <a:avLst/>
          </a:prstGeom>
          <a:noFill/>
          <a:ln w="38100">
            <a:solidFill>
              <a:schemeClr val="tx1"/>
            </a:solidFill>
            <a:miter lim="800000"/>
            <a:headEnd/>
            <a:tailEnd/>
          </a:ln>
        </p:spPr>
      </p:pic>
      <p:sp>
        <p:nvSpPr>
          <p:cNvPr id="7174" name="Text Box 6"/>
          <p:cNvSpPr txBox="1">
            <a:spLocks noChangeArrowheads="1"/>
          </p:cNvSpPr>
          <p:nvPr/>
        </p:nvSpPr>
        <p:spPr bwMode="auto">
          <a:xfrm>
            <a:off x="171450" y="685801"/>
            <a:ext cx="6515100" cy="3657166"/>
          </a:xfrm>
          <a:prstGeom prst="rect">
            <a:avLst/>
          </a:prstGeom>
          <a:solidFill>
            <a:srgbClr val="EAEAEA"/>
          </a:solidFill>
          <a:ln w="38100">
            <a:solidFill>
              <a:srgbClr val="800000"/>
            </a:solidFill>
            <a:miter lim="800000"/>
            <a:headEnd/>
            <a:tailEnd/>
          </a:ln>
          <a:effectLst/>
        </p:spPr>
        <p:txBody>
          <a:bodyPr wrap="square">
            <a:spAutoFit/>
          </a:bodyPr>
          <a:lstStyle/>
          <a:p>
            <a:pPr algn="just"/>
            <a:r>
              <a:rPr lang="en-US" sz="2300" b="1" dirty="0">
                <a:latin typeface="Times New Roman" pitchFamily="18" charset="0"/>
              </a:rPr>
              <a:t>In an historic vote at the UN on Thursday, November 29, 2012, exactly 65 years after passing the Partition Plan for Palestine, the General Assembly voted by a huge majority to recognize Palestine within the 1967 borders as a non-member state with observer status in the UN.  138 countries voted in favor of the resolution, 41 abstained &amp; 9 voted against: Canada, Czech Republic, Israel, Marshall Islands, Micronesia, Nauru, Palau, Panama and USA.</a:t>
            </a:r>
          </a:p>
        </p:txBody>
      </p:sp>
      <p:sp>
        <p:nvSpPr>
          <p:cNvPr id="7175" name="Text Box 7"/>
          <p:cNvSpPr txBox="1">
            <a:spLocks noChangeArrowheads="1"/>
          </p:cNvSpPr>
          <p:nvPr/>
        </p:nvSpPr>
        <p:spPr bwMode="auto">
          <a:xfrm>
            <a:off x="171450" y="4876801"/>
            <a:ext cx="6515100" cy="3939540"/>
          </a:xfrm>
          <a:prstGeom prst="rect">
            <a:avLst/>
          </a:prstGeom>
          <a:solidFill>
            <a:srgbClr val="F8F8F8"/>
          </a:solidFill>
          <a:ln w="38100">
            <a:solidFill>
              <a:srgbClr val="000080"/>
            </a:solidFill>
            <a:miter lim="800000"/>
            <a:headEnd/>
            <a:tailEnd/>
          </a:ln>
          <a:effectLst/>
        </p:spPr>
        <p:txBody>
          <a:bodyPr wrap="square">
            <a:spAutoFit/>
          </a:bodyPr>
          <a:lstStyle/>
          <a:p>
            <a:pPr algn="just"/>
            <a:r>
              <a:rPr lang="en-US" sz="2500" b="1" dirty="0">
                <a:latin typeface="Times New Roman" pitchFamily="18" charset="0"/>
              </a:rPr>
              <a:t>The support of the countries of the world for our endeavor </a:t>
            </a:r>
            <a:r>
              <a:rPr lang="en-US" sz="2500" b="1" dirty="0" smtClean="0">
                <a:latin typeface="Times New Roman" pitchFamily="18" charset="0"/>
              </a:rPr>
              <a:t>is </a:t>
            </a:r>
            <a:r>
              <a:rPr lang="en-US" sz="2500" b="1" dirty="0">
                <a:latin typeface="Times New Roman" pitchFamily="18" charset="0"/>
              </a:rPr>
              <a:t>a victory for truth, freedom, justice, law &amp; international legitimacy, and it provides tremendous support for the peace option and enhances the chances of success of the negotiations.  Your support for the establishment of the State of Palestine &amp; for its admission to the UN as a full member is </a:t>
            </a:r>
            <a:r>
              <a:rPr lang="en-US" sz="2500" b="1" dirty="0" smtClean="0">
                <a:latin typeface="Times New Roman" pitchFamily="18" charset="0"/>
              </a:rPr>
              <a:t>the </a:t>
            </a:r>
            <a:r>
              <a:rPr lang="en-US" sz="2500" b="1" dirty="0" smtClean="0">
                <a:solidFill>
                  <a:srgbClr val="800000"/>
                </a:solidFill>
                <a:latin typeface="Times New Roman" pitchFamily="18" charset="0"/>
              </a:rPr>
              <a:t>greatest </a:t>
            </a:r>
            <a:r>
              <a:rPr lang="en-US" sz="2500" b="1" dirty="0">
                <a:solidFill>
                  <a:srgbClr val="800000"/>
                </a:solidFill>
                <a:latin typeface="Times New Roman" pitchFamily="18" charset="0"/>
              </a:rPr>
              <a:t>contribution to peacemaking in the Holy Land</a:t>
            </a:r>
            <a:r>
              <a:rPr lang="en-US" sz="2500" b="1" dirty="0">
                <a:latin typeface="Times New Roman" pitchFamily="18" charset="0"/>
              </a:rPr>
              <a:t>.</a:t>
            </a:r>
          </a:p>
        </p:txBody>
      </p:sp>
      <p:pic>
        <p:nvPicPr>
          <p:cNvPr id="9" name="Picture 9" descr="536248-palestinobserve"/>
          <p:cNvPicPr>
            <a:picLocks noChangeAspect="1" noChangeArrowheads="1"/>
          </p:cNvPicPr>
          <p:nvPr/>
        </p:nvPicPr>
        <p:blipFill>
          <a:blip r:embed="rId4" cstate="print"/>
          <a:srcRect/>
          <a:stretch>
            <a:fillRect/>
          </a:stretch>
        </p:blipFill>
        <p:spPr bwMode="auto">
          <a:xfrm>
            <a:off x="228600" y="1905000"/>
            <a:ext cx="6399610" cy="5334000"/>
          </a:xfrm>
          <a:prstGeom prst="rect">
            <a:avLst/>
          </a:prstGeom>
          <a:noFill/>
          <a:ln w="57150">
            <a:solidFill>
              <a:srgbClr val="33CCCC"/>
            </a:solidFill>
            <a:miter lim="800000"/>
            <a:headEnd/>
            <a:tailEnd/>
          </a:ln>
        </p:spPr>
      </p:pic>
      <p:sp>
        <p:nvSpPr>
          <p:cNvPr id="10" name="Text Box 10"/>
          <p:cNvSpPr txBox="1">
            <a:spLocks noChangeArrowheads="1"/>
          </p:cNvSpPr>
          <p:nvPr/>
        </p:nvSpPr>
        <p:spPr bwMode="auto">
          <a:xfrm>
            <a:off x="304800" y="838200"/>
            <a:ext cx="6248400" cy="1200329"/>
          </a:xfrm>
          <a:prstGeom prst="rect">
            <a:avLst/>
          </a:prstGeom>
          <a:solidFill>
            <a:schemeClr val="bg1">
              <a:lumMod val="95000"/>
            </a:schemeClr>
          </a:solidFill>
          <a:ln w="76200">
            <a:solidFill>
              <a:srgbClr val="FFC000"/>
            </a:solidFill>
            <a:miter lim="800000"/>
            <a:headEnd/>
            <a:tailEnd/>
          </a:ln>
          <a:effectLst/>
        </p:spPr>
        <p:txBody>
          <a:bodyPr wrap="square">
            <a:spAutoFit/>
          </a:bodyPr>
          <a:lstStyle/>
          <a:p>
            <a:pPr algn="ctr"/>
            <a:r>
              <a:rPr lang="en-US" sz="3600" b="1" dirty="0">
                <a:latin typeface="Times New Roman" pitchFamily="18" charset="0"/>
              </a:rPr>
              <a:t>November 29, </a:t>
            </a:r>
            <a:r>
              <a:rPr lang="en-US" sz="3600" b="1" dirty="0" smtClean="0">
                <a:latin typeface="Times New Roman" pitchFamily="18" charset="0"/>
              </a:rPr>
              <a:t>2012: </a:t>
            </a:r>
            <a:r>
              <a:rPr lang="en-US" sz="3600" b="1" dirty="0" smtClean="0">
                <a:solidFill>
                  <a:schemeClr val="accent2">
                    <a:lumMod val="50000"/>
                  </a:schemeClr>
                </a:solidFill>
                <a:latin typeface="Times New Roman" pitchFamily="18" charset="0"/>
              </a:rPr>
              <a:t>The UN Votes for </a:t>
            </a:r>
            <a:r>
              <a:rPr lang="en-US" sz="3600" b="1" dirty="0">
                <a:solidFill>
                  <a:schemeClr val="accent2">
                    <a:lumMod val="50000"/>
                  </a:schemeClr>
                </a:solidFill>
                <a:latin typeface="Times New Roman" pitchFamily="18" charset="0"/>
              </a:rPr>
              <a:t>Palestine Statehood</a:t>
            </a:r>
          </a:p>
        </p:txBody>
      </p:sp>
      <p:sp>
        <p:nvSpPr>
          <p:cNvPr id="11" name="Text Box 10"/>
          <p:cNvSpPr txBox="1">
            <a:spLocks noChangeArrowheads="1"/>
          </p:cNvSpPr>
          <p:nvPr/>
        </p:nvSpPr>
        <p:spPr bwMode="auto">
          <a:xfrm>
            <a:off x="381000" y="2286000"/>
            <a:ext cx="6076950" cy="2123658"/>
          </a:xfrm>
          <a:prstGeom prst="rect">
            <a:avLst/>
          </a:prstGeom>
          <a:solidFill>
            <a:srgbClr val="EAEAEA"/>
          </a:solidFill>
          <a:ln w="57150">
            <a:solidFill>
              <a:srgbClr val="0070C0"/>
            </a:solidFill>
            <a:miter lim="800000"/>
            <a:headEnd/>
            <a:tailEnd/>
          </a:ln>
          <a:effectLst/>
        </p:spPr>
        <p:txBody>
          <a:bodyPr wrap="square">
            <a:spAutoFit/>
          </a:bodyPr>
          <a:lstStyle/>
          <a:p>
            <a:pPr algn="ctr"/>
            <a:r>
              <a:rPr lang="he-IL" sz="6600" b="1" dirty="0" smtClean="0">
                <a:solidFill>
                  <a:srgbClr val="0000FF"/>
                </a:solidFill>
                <a:latin typeface="Times New Roman" pitchFamily="18" charset="0"/>
                <a:cs typeface="Times New Roman" pitchFamily="18" charset="0"/>
              </a:rPr>
              <a:t>יִתְיַצְּבוּ מַלְכֵי-אֶרֶץ </a:t>
            </a:r>
            <a:r>
              <a:rPr lang="en-US" sz="6600" dirty="0" smtClean="0">
                <a:solidFill>
                  <a:srgbClr val="FF0000"/>
                </a:solidFill>
                <a:latin typeface="Times New Roman" pitchFamily="18" charset="0"/>
                <a:cs typeface="Times New Roman" pitchFamily="18" charset="0"/>
              </a:rPr>
              <a:t>*</a:t>
            </a:r>
            <a:r>
              <a:rPr lang="he-IL" sz="6600" b="1" dirty="0" smtClean="0">
                <a:solidFill>
                  <a:srgbClr val="0000FF"/>
                </a:solidFill>
                <a:latin typeface="Times New Roman" pitchFamily="18" charset="0"/>
                <a:cs typeface="Times New Roman" pitchFamily="18" charset="0"/>
              </a:rPr>
              <a:t>וְרוֹזְנִים נוֹסְדוּ-יָחַד</a:t>
            </a:r>
            <a:endParaRPr lang="en-US" sz="6600" b="1" dirty="0">
              <a:solidFill>
                <a:srgbClr val="0000FF"/>
              </a:solidFill>
              <a:latin typeface="Times New Roman" pitchFamily="18" charset="0"/>
              <a:cs typeface="Times New Roman" pitchFamily="18" charset="0"/>
            </a:endParaRPr>
          </a:p>
        </p:txBody>
      </p:sp>
      <p:sp>
        <p:nvSpPr>
          <p:cNvPr id="12" name="Text Box 10"/>
          <p:cNvSpPr txBox="1">
            <a:spLocks noChangeArrowheads="1"/>
          </p:cNvSpPr>
          <p:nvPr/>
        </p:nvSpPr>
        <p:spPr bwMode="auto">
          <a:xfrm>
            <a:off x="304800" y="4648200"/>
            <a:ext cx="6248400" cy="4031873"/>
          </a:xfrm>
          <a:prstGeom prst="rect">
            <a:avLst/>
          </a:prstGeom>
          <a:solidFill>
            <a:schemeClr val="bg1">
              <a:lumMod val="85000"/>
            </a:schemeClr>
          </a:solidFill>
          <a:ln w="76200">
            <a:solidFill>
              <a:schemeClr val="tx2">
                <a:lumMod val="50000"/>
              </a:schemeClr>
            </a:solidFill>
            <a:miter lim="800000"/>
            <a:headEnd/>
            <a:tailEnd/>
          </a:ln>
          <a:effectLst/>
        </p:spPr>
        <p:txBody>
          <a:bodyPr wrap="square">
            <a:spAutoFit/>
          </a:bodyPr>
          <a:lstStyle/>
          <a:p>
            <a:pPr algn="ctr"/>
            <a:r>
              <a:rPr lang="en-US" sz="6400" b="1" dirty="0" smtClean="0">
                <a:solidFill>
                  <a:schemeClr val="tx2">
                    <a:lumMod val="95000"/>
                    <a:lumOff val="5000"/>
                  </a:schemeClr>
                </a:solidFill>
                <a:latin typeface="Times New Roman" pitchFamily="18" charset="0"/>
              </a:rPr>
              <a:t>The kings of the earth stand up, &amp; the rulers take counsel together</a:t>
            </a:r>
            <a:endParaRPr lang="en-US" sz="6400" b="1" dirty="0">
              <a:solidFill>
                <a:schemeClr val="tx2">
                  <a:lumMod val="95000"/>
                  <a:lumOff val="5000"/>
                </a:schemeClr>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diamond(in)">
                                      <p:cBhvr>
                                        <p:cTn id="7" dur="500"/>
                                        <p:tgtEl>
                                          <p:spTgt spid="7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diamond(out)">
                                      <p:cBhvr>
                                        <p:cTn id="12" dur="500"/>
                                        <p:tgtEl>
                                          <p:spTgt spid="717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2971800"/>
            <a:ext cx="6400800" cy="2292191"/>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ctr"/>
            <a:r>
              <a:rPr lang="en-US" sz="6900" b="1" dirty="0" smtClean="0">
                <a:solidFill>
                  <a:schemeClr val="tx1">
                    <a:lumMod val="95000"/>
                    <a:lumOff val="5000"/>
                  </a:schemeClr>
                </a:solidFill>
                <a:latin typeface="Times New Roman" pitchFamily="18" charset="0"/>
                <a:cs typeface="Times New Roman" pitchFamily="18" charset="0"/>
              </a:rPr>
              <a:t>ISLAMIC</a:t>
            </a:r>
          </a:p>
          <a:p>
            <a:pPr algn="ctr"/>
            <a:r>
              <a:rPr lang="en-US" sz="6900" b="1" dirty="0" smtClean="0">
                <a:latin typeface="Times New Roman" pitchFamily="18" charset="0"/>
                <a:cs typeface="Times New Roman" pitchFamily="18" charset="0"/>
              </a:rPr>
              <a:t>PERSPECTIVE</a:t>
            </a:r>
            <a:endParaRPr lang="en-US" sz="69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https://counterjihadnews.files.wordpress.com/2013/04/20110630_gmbdrmedium-1.gif"/>
          <p:cNvPicPr>
            <a:picLocks noChangeAspect="1" noChangeArrowheads="1" noCrop="1"/>
          </p:cNvPicPr>
          <p:nvPr/>
        </p:nvPicPr>
        <p:blipFill>
          <a:blip r:embed="rId2" cstate="print"/>
          <a:srcRect/>
          <a:stretch>
            <a:fillRect/>
          </a:stretch>
        </p:blipFill>
        <p:spPr bwMode="auto">
          <a:xfrm>
            <a:off x="228600" y="1295400"/>
            <a:ext cx="6400800" cy="6400800"/>
          </a:xfrm>
          <a:prstGeom prst="rect">
            <a:avLst/>
          </a:prstGeom>
          <a:noFill/>
          <a:ln w="57150">
            <a:solidFill>
              <a:srgbClr val="002060"/>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5813" t="9375" r="34407" b="1042"/>
          <a:stretch>
            <a:fillRect/>
          </a:stretch>
        </p:blipFill>
        <p:spPr bwMode="auto">
          <a:xfrm>
            <a:off x="228600" y="203200"/>
            <a:ext cx="6400800" cy="863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2"/>
          <p:cNvSpPr txBox="1">
            <a:spLocks noChangeArrowheads="1"/>
          </p:cNvSpPr>
          <p:nvPr/>
        </p:nvSpPr>
        <p:spPr bwMode="auto">
          <a:xfrm>
            <a:off x="304800" y="2590801"/>
            <a:ext cx="6248400" cy="6124754"/>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ctr"/>
            <a:r>
              <a:rPr lang="en-US" sz="5600" b="1" dirty="0" smtClean="0">
                <a:latin typeface="Times New Roman" pitchFamily="18" charset="0"/>
                <a:cs typeface="Times New Roman" pitchFamily="18" charset="0"/>
              </a:rPr>
              <a:t>And </a:t>
            </a:r>
            <a:r>
              <a:rPr lang="en-US" sz="5600" b="1" dirty="0" smtClean="0">
                <a:solidFill>
                  <a:srgbClr val="0000FF"/>
                </a:solidFill>
                <a:latin typeface="Times New Roman" pitchFamily="18" charset="0"/>
                <a:cs typeface="Times New Roman" pitchFamily="18" charset="0"/>
              </a:rPr>
              <a:t>prepare</a:t>
            </a:r>
            <a:r>
              <a:rPr lang="en-US" sz="5600" b="1" dirty="0" smtClean="0">
                <a:latin typeface="Times New Roman" pitchFamily="18" charset="0"/>
                <a:cs typeface="Times New Roman" pitchFamily="18" charset="0"/>
              </a:rPr>
              <a:t> (make ready) against them </a:t>
            </a:r>
            <a:r>
              <a:rPr lang="en-US" sz="5600" b="1" u="sng" dirty="0" smtClean="0">
                <a:latin typeface="Times New Roman" pitchFamily="18" charset="0"/>
                <a:cs typeface="Times New Roman" pitchFamily="18" charset="0"/>
              </a:rPr>
              <a:t>whatever</a:t>
            </a:r>
            <a:r>
              <a:rPr lang="en-US" sz="5600" b="1" dirty="0" smtClean="0">
                <a:latin typeface="Times New Roman" pitchFamily="18" charset="0"/>
                <a:cs typeface="Times New Roman" pitchFamily="18" charset="0"/>
              </a:rPr>
              <a:t> you are able of weapons of war, by which you may </a:t>
            </a:r>
            <a:r>
              <a:rPr lang="en-US" sz="5600" b="1" dirty="0" smtClean="0">
                <a:solidFill>
                  <a:srgbClr val="C00000"/>
                </a:solidFill>
                <a:latin typeface="Times New Roman" pitchFamily="18" charset="0"/>
                <a:cs typeface="Times New Roman" pitchFamily="18" charset="0"/>
              </a:rPr>
              <a:t>terrify </a:t>
            </a:r>
            <a:r>
              <a:rPr lang="en-US" sz="5600" b="1" dirty="0" smtClean="0">
                <a:latin typeface="Times New Roman" pitchFamily="18" charset="0"/>
                <a:cs typeface="Times New Roman" pitchFamily="18" charset="0"/>
              </a:rPr>
              <a:t>the enemy of Allah.</a:t>
            </a:r>
            <a:endParaRPr lang="en-US" sz="56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432" t="20671" r="18619" b="12526"/>
          <a:stretch>
            <a:fillRect/>
          </a:stretch>
        </p:blipFill>
        <p:spPr bwMode="auto">
          <a:xfrm>
            <a:off x="114300" y="990600"/>
            <a:ext cx="6629400" cy="7239000"/>
          </a:xfrm>
          <a:prstGeom prst="rect">
            <a:avLst/>
          </a:prstGeom>
          <a:noFill/>
          <a:ln w="76200">
            <a:solidFill>
              <a:srgbClr val="800000"/>
            </a:solidFill>
            <a:miter lim="800000"/>
            <a:headEnd/>
            <a:tailEnd/>
          </a:ln>
          <a:extLst>
            <a:ext uri="{909E8E84-426E-40DD-AFC4-6F175D3DCCD1}">
              <a14:hiddenFill xmlns:a14="http://schemas.microsoft.com/office/drawing/2010/main" xmlns="">
                <a:solidFill>
                  <a:srgbClr val="FFFFFF"/>
                </a:solidFill>
              </a14:hiddenFill>
            </a:ext>
          </a:extLst>
        </p:spPr>
      </p:pic>
      <p:sp>
        <p:nvSpPr>
          <p:cNvPr id="3078" name="Text Box 6"/>
          <p:cNvSpPr txBox="1">
            <a:spLocks noChangeArrowheads="1"/>
          </p:cNvSpPr>
          <p:nvPr/>
        </p:nvSpPr>
        <p:spPr bwMode="auto">
          <a:xfrm>
            <a:off x="228600" y="4419600"/>
            <a:ext cx="6400800" cy="553966"/>
          </a:xfrm>
          <a:prstGeom prst="rect">
            <a:avLst/>
          </a:prstGeom>
          <a:solidFill>
            <a:schemeClr val="bg2">
              <a:lumMod val="90000"/>
            </a:schemeClr>
          </a:solidFill>
          <a:ln w="57150">
            <a:solidFill>
              <a:srgbClr val="000000"/>
            </a:solidFill>
            <a:miter lim="800000"/>
            <a:headEnd/>
            <a:tailEnd/>
          </a:ln>
        </p:spPr>
        <p:txBody>
          <a:bodyPr wrap="square" lIns="91407" tIns="45704" rIns="91407" bIns="4570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000" b="1" dirty="0">
                <a:solidFill>
                  <a:srgbClr val="A50021"/>
                </a:solidFill>
                <a:latin typeface="Times New Roman" pitchFamily="18" charset="0"/>
              </a:rPr>
              <a:t>Al-Qaeda</a:t>
            </a:r>
            <a:r>
              <a:rPr lang="en-US" sz="3000" b="1" dirty="0">
                <a:solidFill>
                  <a:srgbClr val="006600"/>
                </a:solidFill>
                <a:latin typeface="Times New Roman" pitchFamily="18" charset="0"/>
              </a:rPr>
              <a:t> Al-</a:t>
            </a:r>
            <a:r>
              <a:rPr lang="en-US" sz="3000" b="1" dirty="0" err="1">
                <a:solidFill>
                  <a:srgbClr val="006600"/>
                </a:solidFill>
                <a:latin typeface="Times New Roman" pitchFamily="18" charset="0"/>
              </a:rPr>
              <a:t>Muslamina</a:t>
            </a:r>
            <a:r>
              <a:rPr lang="en-US" sz="3000" b="1" dirty="0">
                <a:solidFill>
                  <a:srgbClr val="006600"/>
                </a:solidFill>
                <a:latin typeface="Times New Roman" pitchFamily="18" charset="0"/>
              </a:rPr>
              <a:t> </a:t>
            </a:r>
            <a:r>
              <a:rPr lang="en-US" sz="3000" b="1" dirty="0" smtClean="0">
                <a:solidFill>
                  <a:srgbClr val="6600CC"/>
                </a:solidFill>
                <a:latin typeface="Times New Roman" pitchFamily="18" charset="0"/>
              </a:rPr>
              <a:t>Al-Moltzema</a:t>
            </a:r>
            <a:endParaRPr lang="en-US" sz="3000" b="1" dirty="0">
              <a:solidFill>
                <a:srgbClr val="6600CC"/>
              </a:solidFill>
              <a:latin typeface="Times New Roman" pitchFamily="18" charset="0"/>
            </a:endParaRPr>
          </a:p>
        </p:txBody>
      </p:sp>
      <p:sp>
        <p:nvSpPr>
          <p:cNvPr id="3079" name="Rectangle 7"/>
          <p:cNvSpPr>
            <a:spLocks noChangeArrowheads="1"/>
          </p:cNvSpPr>
          <p:nvPr/>
        </p:nvSpPr>
        <p:spPr bwMode="auto">
          <a:xfrm>
            <a:off x="2819400" y="6299200"/>
            <a:ext cx="419100" cy="2540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80" name="Text Box 8"/>
          <p:cNvSpPr txBox="1">
            <a:spLocks noChangeArrowheads="1"/>
          </p:cNvSpPr>
          <p:nvPr/>
        </p:nvSpPr>
        <p:spPr bwMode="auto">
          <a:xfrm>
            <a:off x="1981200" y="228600"/>
            <a:ext cx="2324100" cy="1200296"/>
          </a:xfrm>
          <a:prstGeom prst="rect">
            <a:avLst/>
          </a:prstGeom>
          <a:solidFill>
            <a:srgbClr val="FFFFCC"/>
          </a:solidFill>
          <a:ln w="76200">
            <a:solidFill>
              <a:srgbClr val="003300"/>
            </a:solidFill>
            <a:miter lim="800000"/>
            <a:headEnd/>
            <a:tailEnd/>
          </a:ln>
        </p:spPr>
        <p:txBody>
          <a:bodyPr wrap="square" lIns="91407" tIns="45704" rIns="91407" bIns="4570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ar-SA" sz="7200" b="1" dirty="0" smtClean="0">
                <a:solidFill>
                  <a:srgbClr val="A50021"/>
                </a:solidFill>
                <a:latin typeface="Times New Roman" pitchFamily="18" charset="0"/>
                <a:cs typeface="Times New Roman" pitchFamily="18" charset="0"/>
              </a:rPr>
              <a:t>القاعدة</a:t>
            </a:r>
            <a:endParaRPr lang="en-US" sz="7200" b="1" dirty="0">
              <a:solidFill>
                <a:srgbClr val="A50021"/>
              </a:solidFill>
              <a:latin typeface="Times New Roman" pitchFamily="18" charset="0"/>
            </a:endParaRPr>
          </a:p>
        </p:txBody>
      </p:sp>
      <p:sp>
        <p:nvSpPr>
          <p:cNvPr id="2" name="Oval 1"/>
          <p:cNvSpPr/>
          <p:nvPr/>
        </p:nvSpPr>
        <p:spPr>
          <a:xfrm>
            <a:off x="762000" y="7010400"/>
            <a:ext cx="1600200" cy="457200"/>
          </a:xfrm>
          <a:prstGeom prst="ellipse">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4648200" y="6019800"/>
            <a:ext cx="914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9" name="Rectangle 5"/>
          <p:cNvSpPr>
            <a:spLocks noChangeArrowheads="1"/>
          </p:cNvSpPr>
          <p:nvPr/>
        </p:nvSpPr>
        <p:spPr bwMode="auto">
          <a:xfrm>
            <a:off x="171450" y="2514600"/>
            <a:ext cx="1733550" cy="330200"/>
          </a:xfrm>
          <a:prstGeom prst="rect">
            <a:avLst/>
          </a:prstGeom>
          <a:noFill/>
          <a:ln w="57150">
            <a:solidFill>
              <a:srgbClr val="0070C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xmlns="" val="18950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diamond(out)">
                                      <p:cBhvr>
                                        <p:cTn id="7" dur="25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diamond(out)">
                                      <p:cBhvr>
                                        <p:cTn id="17" dur="25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P spid="3080"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5813" t="10417" r="34407" b="23099"/>
          <a:stretch>
            <a:fillRect/>
          </a:stretch>
        </p:blipFill>
        <p:spPr bwMode="auto">
          <a:xfrm>
            <a:off x="228600" y="228600"/>
            <a:ext cx="6400800" cy="62484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3" name="Text Box 8"/>
          <p:cNvSpPr txBox="1">
            <a:spLocks noChangeArrowheads="1"/>
          </p:cNvSpPr>
          <p:nvPr/>
        </p:nvSpPr>
        <p:spPr bwMode="auto">
          <a:xfrm>
            <a:off x="228600" y="6705600"/>
            <a:ext cx="6400800" cy="2261414"/>
          </a:xfrm>
          <a:prstGeom prst="rect">
            <a:avLst/>
          </a:prstGeom>
          <a:solidFill>
            <a:srgbClr val="CCECFF"/>
          </a:solidFill>
          <a:ln w="57150">
            <a:solidFill>
              <a:schemeClr val="accent6">
                <a:lumMod val="50000"/>
              </a:schemeClr>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6800" b="1" i="1" dirty="0" smtClean="0">
                <a:latin typeface="Times New Roman" pitchFamily="18" charset="0"/>
              </a:rPr>
              <a:t>‘What your right hand possesses’</a:t>
            </a:r>
            <a:endParaRPr lang="en-US" sz="6800" b="1" i="1" dirty="0">
              <a:latin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6400800" cy="3693319"/>
          </a:xfrm>
          <a:prstGeom prst="rect">
            <a:avLst/>
          </a:prstGeom>
          <a:solidFill>
            <a:schemeClr val="bg2"/>
          </a:solidFill>
          <a:ln w="76200">
            <a:solidFill>
              <a:schemeClr val="accent4">
                <a:lumMod val="50000"/>
              </a:schemeClr>
            </a:solidFill>
          </a:ln>
        </p:spPr>
        <p:txBody>
          <a:bodyPr wrap="square" rtlCol="0">
            <a:spAutoFit/>
          </a:bodyPr>
          <a:lstStyle/>
          <a:p>
            <a:pPr algn="ctr"/>
            <a:r>
              <a:rPr lang="en-US" sz="6000" b="1" dirty="0" smtClean="0">
                <a:latin typeface="Times New Roman" panose="02020603050405020304" pitchFamily="18" charset="0"/>
                <a:cs typeface="Times New Roman" panose="02020603050405020304" pitchFamily="18" charset="0"/>
              </a:rPr>
              <a:t>MENTION CONTINUITY OF </a:t>
            </a:r>
            <a:r>
              <a:rPr lang="en-US" sz="5500" b="1" dirty="0" smtClean="0">
                <a:latin typeface="Times New Roman" panose="02020603050405020304" pitchFamily="18" charset="0"/>
                <a:cs typeface="Times New Roman" panose="02020603050405020304" pitchFamily="18" charset="0"/>
              </a:rPr>
              <a:t>IMAGRY (SHOAH)</a:t>
            </a:r>
            <a:endParaRPr lang="en-US" sz="5500" b="1" dirty="0" smtClean="0">
              <a:latin typeface="Times New Roman" panose="02020603050405020304" pitchFamily="18" charset="0"/>
              <a:cs typeface="Times New Roman" panose="02020603050405020304" pitchFamily="18" charset="0"/>
            </a:endParaRPr>
          </a:p>
          <a:p>
            <a:pPr algn="ctr"/>
            <a:r>
              <a:rPr lang="he-IL" sz="6000" b="1" dirty="0" smtClean="0">
                <a:latin typeface="Times New Roman" panose="02020603050405020304" pitchFamily="18" charset="0"/>
                <a:cs typeface="Times New Roman" panose="02020603050405020304" pitchFamily="18" charset="0"/>
              </a:rPr>
              <a:t>יְהֹוָה נִסִּי</a:t>
            </a:r>
            <a:endParaRPr lang="en-US" sz="60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cstate="print"/>
          <a:srcRect l="11713" t="27083" r="44949" b="15625"/>
          <a:stretch>
            <a:fillRect/>
          </a:stretch>
        </p:blipFill>
        <p:spPr bwMode="auto">
          <a:xfrm>
            <a:off x="228599" y="4191000"/>
            <a:ext cx="6356465" cy="4724400"/>
          </a:xfrm>
          <a:prstGeom prst="rect">
            <a:avLst/>
          </a:prstGeom>
          <a:ln w="5715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mas_suicide%2520Eng_0001 vide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399" y="170934"/>
            <a:ext cx="6553201" cy="4248665"/>
          </a:xfrm>
          <a:prstGeom prst="rect">
            <a:avLst/>
          </a:prstGeom>
          <a:noFill/>
          <a:ln w="57150">
            <a:solidFill>
              <a:schemeClr val="tx1"/>
            </a:solidFill>
          </a:ln>
          <a:extLst>
            <a:ext uri="{909E8E84-426E-40DD-AFC4-6F175D3DCCD1}">
              <a14:hiddenFill xmlns="" xmlns:a14="http://schemas.microsoft.com/office/drawing/2010/main">
                <a:solidFill>
                  <a:srgbClr val="FFFFFF"/>
                </a:solidFill>
              </a14:hiddenFill>
            </a:ext>
          </a:extLst>
        </p:spPr>
      </p:pic>
      <p:pic>
        <p:nvPicPr>
          <p:cNvPr id="1028" name="Picture 4" descr="http://photos1.blogger.com/blogger/4765/1487/400/htdbljpw.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3568" y="4648200"/>
            <a:ext cx="6582032" cy="43815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 name="Text Box 8"/>
          <p:cNvSpPr txBox="1">
            <a:spLocks noChangeArrowheads="1"/>
          </p:cNvSpPr>
          <p:nvPr/>
        </p:nvSpPr>
        <p:spPr bwMode="auto">
          <a:xfrm>
            <a:off x="4527645" y="228600"/>
            <a:ext cx="2057400" cy="400110"/>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February 2006</a:t>
            </a:r>
            <a:endParaRPr lang="en-US" sz="2000" b="1" dirty="0">
              <a:latin typeface="Times New Roman" pitchFamily="18" charset="0"/>
            </a:endParaRPr>
          </a:p>
        </p:txBody>
      </p:sp>
    </p:spTree>
    <p:extLst>
      <p:ext uri="{BB962C8B-B14F-4D97-AF65-F5344CB8AC3E}">
        <p14:creationId xmlns="" xmlns:p14="http://schemas.microsoft.com/office/powerpoint/2010/main" val="2463963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26970" t="10747" r="28614" b="7818"/>
          <a:stretch/>
        </p:blipFill>
        <p:spPr>
          <a:xfrm>
            <a:off x="228600" y="838200"/>
            <a:ext cx="6400800" cy="739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2"/>
          <p:cNvSpPr txBox="1">
            <a:spLocks noChangeArrowheads="1"/>
          </p:cNvSpPr>
          <p:nvPr/>
        </p:nvSpPr>
        <p:spPr bwMode="auto">
          <a:xfrm>
            <a:off x="304800" y="3810000"/>
            <a:ext cx="6248400" cy="5170646"/>
          </a:xfrm>
          <a:prstGeom prst="rect">
            <a:avLst/>
          </a:prstGeom>
          <a:solidFill>
            <a:srgbClr val="DDDDDD"/>
          </a:solidFill>
          <a:ln w="76200">
            <a:solidFill>
              <a:schemeClr val="accent4">
                <a:lumMod val="50000"/>
              </a:schemeClr>
            </a:solidFill>
            <a:miter lim="800000"/>
            <a:headEnd/>
            <a:tailEnd/>
          </a:ln>
        </p:spPr>
        <p:txBody>
          <a:bodyPr wrap="square">
            <a:spAutoFit/>
          </a:bodyPr>
          <a:lstStyle/>
          <a:p>
            <a:pPr algn="ctr"/>
            <a:r>
              <a:rPr lang="en-US" sz="6600" b="1" dirty="0" smtClean="0">
                <a:latin typeface="Times New Roman" pitchFamily="18" charset="0"/>
                <a:cs typeface="Times New Roman" pitchFamily="18" charset="0"/>
              </a:rPr>
              <a:t>NO LONGER SHALL YOU HEAR </a:t>
            </a:r>
            <a:r>
              <a:rPr lang="en-US" sz="6600" b="1" dirty="0" smtClean="0">
                <a:solidFill>
                  <a:srgbClr val="C00000"/>
                </a:solidFill>
                <a:latin typeface="Times New Roman" pitchFamily="18" charset="0"/>
                <a:cs typeface="Times New Roman" pitchFamily="18" charset="0"/>
              </a:rPr>
              <a:t>VIOLENCE </a:t>
            </a:r>
            <a:r>
              <a:rPr lang="en-US" sz="6600" b="1" dirty="0" smtClean="0">
                <a:latin typeface="Times New Roman" pitchFamily="18" charset="0"/>
                <a:cs typeface="Times New Roman" pitchFamily="18" charset="0"/>
              </a:rPr>
              <a:t>IN </a:t>
            </a:r>
            <a:r>
              <a:rPr lang="en-US" sz="6600" b="1" i="1" dirty="0" smtClean="0">
                <a:solidFill>
                  <a:srgbClr val="0000FF"/>
                </a:solidFill>
                <a:latin typeface="Times New Roman" pitchFamily="18" charset="0"/>
                <a:cs typeface="Times New Roman" pitchFamily="18" charset="0"/>
              </a:rPr>
              <a:t>YOUR</a:t>
            </a:r>
            <a:r>
              <a:rPr lang="en-US" sz="6600" b="1" dirty="0" smtClean="0">
                <a:latin typeface="Times New Roman" pitchFamily="18" charset="0"/>
                <a:cs typeface="Times New Roman" pitchFamily="18" charset="0"/>
              </a:rPr>
              <a:t> LAND</a:t>
            </a:r>
            <a:endParaRPr lang="en-US" sz="6600" b="1" dirty="0">
              <a:latin typeface="Times New Roman" pitchFamily="18" charset="0"/>
              <a:cs typeface="Times New Roman" pitchFamily="18" charset="0"/>
            </a:endParaRPr>
          </a:p>
        </p:txBody>
      </p:sp>
      <p:sp>
        <p:nvSpPr>
          <p:cNvPr id="8" name="TextBox 2"/>
          <p:cNvSpPr txBox="1">
            <a:spLocks noChangeArrowheads="1"/>
          </p:cNvSpPr>
          <p:nvPr/>
        </p:nvSpPr>
        <p:spPr bwMode="auto">
          <a:xfrm>
            <a:off x="304800" y="228600"/>
            <a:ext cx="6248400" cy="2308324"/>
          </a:xfrm>
          <a:prstGeom prst="rect">
            <a:avLst/>
          </a:prstGeom>
          <a:solidFill>
            <a:srgbClr val="DDDDDD"/>
          </a:solidFill>
          <a:ln w="76200">
            <a:solidFill>
              <a:srgbClr val="6600FF"/>
            </a:solidFill>
            <a:miter lim="800000"/>
            <a:headEnd/>
            <a:tailEnd/>
          </a:ln>
        </p:spPr>
        <p:txBody>
          <a:bodyPr wrap="square">
            <a:spAutoFit/>
          </a:bodyPr>
          <a:lstStyle/>
          <a:p>
            <a:pPr algn="ctr"/>
            <a:r>
              <a:rPr lang="he-IL" sz="7200" b="1" dirty="0">
                <a:latin typeface="Times New Roman" pitchFamily="18" charset="0"/>
                <a:cs typeface="Times New Roman" pitchFamily="18" charset="0"/>
              </a:rPr>
              <a:t>לא-יִשָּׁמַע עוֹד </a:t>
            </a:r>
            <a:r>
              <a:rPr lang="he-IL" sz="7200" b="1" dirty="0">
                <a:solidFill>
                  <a:srgbClr val="C00000"/>
                </a:solidFill>
                <a:latin typeface="Times New Roman" pitchFamily="18" charset="0"/>
                <a:cs typeface="Times New Roman" pitchFamily="18" charset="0"/>
              </a:rPr>
              <a:t>חָמָס</a:t>
            </a:r>
            <a:r>
              <a:rPr lang="he-IL" sz="7200" b="1" dirty="0">
                <a:latin typeface="Times New Roman" pitchFamily="18" charset="0"/>
                <a:cs typeface="Times New Roman" pitchFamily="18" charset="0"/>
              </a:rPr>
              <a:t> בְּאַרְצֵךְ</a:t>
            </a:r>
            <a:endParaRPr lang="en-US" sz="72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98317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2895599"/>
            <a:ext cx="6400800" cy="3277820"/>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ctr"/>
            <a:r>
              <a:rPr lang="en-US" sz="6900" b="1" dirty="0" smtClean="0">
                <a:solidFill>
                  <a:schemeClr val="tx1">
                    <a:lumMod val="95000"/>
                    <a:lumOff val="5000"/>
                  </a:schemeClr>
                </a:solidFill>
                <a:latin typeface="Times New Roman" pitchFamily="18" charset="0"/>
                <a:cs typeface="Times New Roman" pitchFamily="18" charset="0"/>
              </a:rPr>
              <a:t>A NEW </a:t>
            </a:r>
            <a:r>
              <a:rPr lang="en-US" sz="6900" b="1" dirty="0" smtClean="0">
                <a:solidFill>
                  <a:schemeClr val="tx1">
                    <a:lumMod val="95000"/>
                    <a:lumOff val="5000"/>
                  </a:schemeClr>
                </a:solidFill>
                <a:latin typeface="Times New Roman" pitchFamily="18" charset="0"/>
                <a:cs typeface="Times New Roman" pitchFamily="18" charset="0"/>
              </a:rPr>
              <a:t>TESTAMENT </a:t>
            </a:r>
            <a:r>
              <a:rPr lang="en-US" sz="6900" b="1" dirty="0" smtClean="0">
                <a:latin typeface="Times New Roman" pitchFamily="18" charset="0"/>
                <a:cs typeface="Times New Roman" pitchFamily="18" charset="0"/>
              </a:rPr>
              <a:t>PERSPECTIVE</a:t>
            </a:r>
            <a:endParaRPr lang="en-US" sz="69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9308" t="8333" r="24375" b="1515"/>
          <a:stretch>
            <a:fillRect/>
          </a:stretch>
        </p:blipFill>
        <p:spPr bwMode="auto">
          <a:xfrm>
            <a:off x="228600" y="228600"/>
            <a:ext cx="6400800" cy="871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a:spLocks noChangeArrowheads="1"/>
          </p:cNvSpPr>
          <p:nvPr/>
        </p:nvSpPr>
        <p:spPr bwMode="auto">
          <a:xfrm>
            <a:off x="304800" y="1371599"/>
            <a:ext cx="6210300" cy="7478970"/>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ctr"/>
            <a:r>
              <a:rPr lang="en-US" sz="4800" b="1" dirty="0" smtClean="0">
                <a:latin typeface="Times New Roman" pitchFamily="18" charset="0"/>
                <a:cs typeface="Times New Roman" pitchFamily="18" charset="0"/>
              </a:rPr>
              <a:t>The night is almost finished. The day is almost here. So we should stop doing whatever belongs to darkness. We should </a:t>
            </a:r>
            <a:r>
              <a:rPr lang="en-US" sz="4800" b="1" u="sng" dirty="0" smtClean="0">
                <a:latin typeface="Times New Roman" pitchFamily="18" charset="0"/>
                <a:cs typeface="Times New Roman" pitchFamily="18" charset="0"/>
              </a:rPr>
              <a:t>prepare ourselves</a:t>
            </a:r>
            <a:r>
              <a:rPr lang="en-US" sz="4800" b="1" dirty="0" smtClean="0">
                <a:latin typeface="Times New Roman" pitchFamily="18" charset="0"/>
                <a:cs typeface="Times New Roman" pitchFamily="18" charset="0"/>
              </a:rPr>
              <a:t> to fight evil with the weapons that </a:t>
            </a:r>
            <a:r>
              <a:rPr lang="en-US" sz="4800" b="1" dirty="0" smtClean="0">
                <a:solidFill>
                  <a:srgbClr val="0000FF"/>
                </a:solidFill>
                <a:latin typeface="Times New Roman" pitchFamily="18" charset="0"/>
                <a:cs typeface="Times New Roman" pitchFamily="18" charset="0"/>
              </a:rPr>
              <a:t>belong</a:t>
            </a:r>
          </a:p>
          <a:p>
            <a:pPr algn="ctr"/>
            <a:r>
              <a:rPr lang="en-US" sz="4800" b="1" dirty="0" smtClean="0">
                <a:solidFill>
                  <a:srgbClr val="0000FF"/>
                </a:solidFill>
                <a:latin typeface="Times New Roman" pitchFamily="18" charset="0"/>
                <a:cs typeface="Times New Roman" pitchFamily="18" charset="0"/>
              </a:rPr>
              <a:t>to the light</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2310" t="12845" r="41808"/>
          <a:stretch>
            <a:fillRect/>
          </a:stretch>
        </p:blipFill>
        <p:spPr bwMode="auto">
          <a:xfrm>
            <a:off x="228600" y="228600"/>
            <a:ext cx="6400800" cy="8640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1905001"/>
            <a:ext cx="6400800" cy="5401479"/>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ctr"/>
            <a:r>
              <a:rPr lang="en-US" sz="6900" b="1" i="1" dirty="0" smtClean="0">
                <a:latin typeface="Times New Roman" pitchFamily="18" charset="0"/>
                <a:cs typeface="Times New Roman" pitchFamily="18" charset="0"/>
              </a:rPr>
              <a:t>WE </a:t>
            </a:r>
            <a:r>
              <a:rPr lang="en-US" sz="6900" b="1" dirty="0" smtClean="0">
                <a:latin typeface="Times New Roman" pitchFamily="18" charset="0"/>
                <a:cs typeface="Times New Roman" pitchFamily="18" charset="0"/>
              </a:rPr>
              <a:t>SHOULD </a:t>
            </a:r>
            <a:r>
              <a:rPr lang="en-US" sz="6900" b="1" dirty="0" smtClean="0">
                <a:latin typeface="Times New Roman" pitchFamily="18" charset="0"/>
                <a:cs typeface="Times New Roman" pitchFamily="18" charset="0"/>
              </a:rPr>
              <a:t>ALSO BE</a:t>
            </a:r>
          </a:p>
          <a:p>
            <a:pPr algn="ctr"/>
            <a:r>
              <a:rPr lang="en-US" sz="6900" b="1" dirty="0" smtClean="0">
                <a:solidFill>
                  <a:srgbClr val="C00000"/>
                </a:solidFill>
                <a:latin typeface="Times New Roman" pitchFamily="18" charset="0"/>
                <a:cs typeface="Times New Roman" pitchFamily="18" charset="0"/>
              </a:rPr>
              <a:t>PREPARED…</a:t>
            </a:r>
            <a:endParaRPr lang="en-US" sz="6900" b="1" dirty="0" smtClean="0">
              <a:solidFill>
                <a:srgbClr val="C00000"/>
              </a:solidFill>
              <a:latin typeface="Times New Roman" pitchFamily="18" charset="0"/>
              <a:cs typeface="Times New Roman" pitchFamily="18" charset="0"/>
            </a:endParaRPr>
          </a:p>
          <a:p>
            <a:pPr algn="ctr"/>
            <a:r>
              <a:rPr lang="en-US" sz="6900" b="1" dirty="0" smtClean="0">
                <a:solidFill>
                  <a:schemeClr val="tx1">
                    <a:lumMod val="95000"/>
                    <a:lumOff val="5000"/>
                  </a:schemeClr>
                </a:solidFill>
                <a:latin typeface="Times New Roman" pitchFamily="18" charset="0"/>
                <a:cs typeface="Times New Roman" pitchFamily="18" charset="0"/>
              </a:rPr>
              <a:t>TO RESIST</a:t>
            </a:r>
          </a:p>
          <a:p>
            <a:pPr algn="ctr"/>
            <a:r>
              <a:rPr lang="en-US" sz="6900" b="1" i="1" dirty="0" smtClean="0">
                <a:solidFill>
                  <a:schemeClr val="tx1">
                    <a:lumMod val="95000"/>
                    <a:lumOff val="5000"/>
                  </a:schemeClr>
                </a:solidFill>
                <a:latin typeface="Times New Roman" pitchFamily="18" charset="0"/>
                <a:cs typeface="Times New Roman" pitchFamily="18" charset="0"/>
              </a:rPr>
              <a:t>DECEPTION</a:t>
            </a:r>
            <a:endParaRPr lang="en-US" sz="69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l="29723" t="12502" r="27379" b="5251"/>
          <a:stretch>
            <a:fillRect/>
          </a:stretch>
        </p:blipFill>
        <p:spPr bwMode="auto">
          <a:xfrm>
            <a:off x="116682" y="203200"/>
            <a:ext cx="6531402" cy="8712200"/>
          </a:xfrm>
          <a:prstGeom prst="rect">
            <a:avLst/>
          </a:prstGeom>
          <a:noFill/>
          <a:ln w="57150">
            <a:solidFill>
              <a:srgbClr val="800000"/>
            </a:solidFill>
            <a:miter lim="800000"/>
            <a:headEnd/>
            <a:tailEnd/>
          </a:ln>
        </p:spPr>
      </p:pic>
      <p:pic>
        <p:nvPicPr>
          <p:cNvPr id="5" name="Picture 2"/>
          <p:cNvPicPr>
            <a:picLocks noChangeAspect="1" noChangeArrowheads="1"/>
          </p:cNvPicPr>
          <p:nvPr/>
        </p:nvPicPr>
        <p:blipFill>
          <a:blip r:embed="rId3" cstate="print"/>
          <a:srcRect l="33197" t="19899" r="30662" b="12209"/>
          <a:stretch>
            <a:fillRect/>
          </a:stretch>
        </p:blipFill>
        <p:spPr bwMode="auto">
          <a:xfrm>
            <a:off x="800100" y="838199"/>
            <a:ext cx="5219700" cy="7453963"/>
          </a:xfrm>
          <a:prstGeom prst="rect">
            <a:avLst/>
          </a:prstGeom>
          <a:noFill/>
          <a:ln w="57150">
            <a:solidFill>
              <a:srgbClr val="000080"/>
            </a:solidFill>
            <a:miter lim="800000"/>
            <a:headEnd/>
            <a:tailEnd/>
          </a:ln>
        </p:spPr>
      </p:pic>
      <p:sp>
        <p:nvSpPr>
          <p:cNvPr id="6" name="Text Box 4"/>
          <p:cNvSpPr txBox="1">
            <a:spLocks noChangeArrowheads="1"/>
          </p:cNvSpPr>
          <p:nvPr/>
        </p:nvSpPr>
        <p:spPr bwMode="auto">
          <a:xfrm>
            <a:off x="228600" y="5218386"/>
            <a:ext cx="6324600" cy="3602492"/>
          </a:xfrm>
          <a:prstGeom prst="rect">
            <a:avLst/>
          </a:prstGeom>
          <a:solidFill>
            <a:srgbClr val="FFFFFF"/>
          </a:solidFill>
          <a:ln w="57150">
            <a:solidFill>
              <a:schemeClr val="tx1"/>
            </a:solidFill>
            <a:miter lim="800000"/>
            <a:headEnd/>
            <a:tailEnd/>
          </a:ln>
        </p:spPr>
        <p:txBody>
          <a:bodyPr wrap="square">
            <a:spAutoFit/>
          </a:bodyPr>
          <a:lstStyle/>
          <a:p>
            <a:pPr algn="just"/>
            <a:r>
              <a:rPr lang="en-US" sz="2800" b="1" dirty="0">
                <a:latin typeface="Times New Roman" pitchFamily="18" charset="0"/>
              </a:rPr>
              <a:t>O People of the Book! Come to </a:t>
            </a:r>
            <a:r>
              <a:rPr lang="en-US" sz="2800" b="1" dirty="0" smtClean="0">
                <a:solidFill>
                  <a:srgbClr val="CC0000"/>
                </a:solidFill>
                <a:latin typeface="Times New Roman" pitchFamily="18" charset="0"/>
              </a:rPr>
              <a:t>common  </a:t>
            </a:r>
            <a:r>
              <a:rPr lang="en-US" sz="2800" b="1" dirty="0" smtClean="0">
                <a:solidFill>
                  <a:srgbClr val="CC0000"/>
                </a:solidFill>
                <a:latin typeface="Times New Roman" pitchFamily="18" charset="0"/>
              </a:rPr>
              <a:t>(equitable) terms</a:t>
            </a:r>
            <a:r>
              <a:rPr lang="en-US" sz="2800" b="1" dirty="0" smtClean="0">
                <a:latin typeface="Times New Roman" pitchFamily="18" charset="0"/>
              </a:rPr>
              <a:t> </a:t>
            </a:r>
            <a:r>
              <a:rPr lang="ar-SA" sz="2800" b="1" dirty="0" smtClean="0">
                <a:solidFill>
                  <a:srgbClr val="800000"/>
                </a:solidFill>
                <a:latin typeface="Times New Roman" pitchFamily="18" charset="0"/>
                <a:cs typeface="Times New Roman" pitchFamily="18" charset="0"/>
              </a:rPr>
              <a:t>سَوَاءٍ</a:t>
            </a:r>
            <a:r>
              <a:rPr lang="en-US" sz="2800" b="1" dirty="0" smtClean="0">
                <a:solidFill>
                  <a:srgbClr val="800000"/>
                </a:solidFill>
                <a:latin typeface="Times New Roman" pitchFamily="18" charset="0"/>
              </a:rPr>
              <a:t> </a:t>
            </a:r>
            <a:r>
              <a:rPr lang="en-US" sz="2800" b="1" dirty="0" smtClean="0">
                <a:solidFill>
                  <a:srgbClr val="800000"/>
                </a:solidFill>
                <a:latin typeface="Times New Roman" pitchFamily="18" charset="0"/>
              </a:rPr>
              <a:t>(</a:t>
            </a:r>
            <a:r>
              <a:rPr lang="en-US" sz="2800" b="1" i="1" dirty="0" err="1" smtClean="0">
                <a:solidFill>
                  <a:srgbClr val="800000"/>
                </a:solidFill>
                <a:latin typeface="Times New Roman" pitchFamily="18" charset="0"/>
              </a:rPr>
              <a:t>Sawain</a:t>
            </a:r>
            <a:r>
              <a:rPr lang="en-US" sz="2800" b="1" dirty="0">
                <a:solidFill>
                  <a:srgbClr val="800000"/>
                </a:solidFill>
                <a:latin typeface="Times New Roman" pitchFamily="18" charset="0"/>
              </a:rPr>
              <a:t>)</a:t>
            </a:r>
            <a:r>
              <a:rPr lang="en-US" sz="2800" b="1" dirty="0" smtClean="0">
                <a:solidFill>
                  <a:srgbClr val="800000"/>
                </a:solidFill>
                <a:latin typeface="Times New Roman" pitchFamily="18" charset="0"/>
              </a:rPr>
              <a:t> </a:t>
            </a:r>
            <a:r>
              <a:rPr lang="en-US" sz="2800" b="1" dirty="0">
                <a:latin typeface="Times New Roman" pitchFamily="18" charset="0"/>
              </a:rPr>
              <a:t>between us &amp; you – that we [</a:t>
            </a:r>
            <a:r>
              <a:rPr lang="en-US" sz="2800" b="1" dirty="0">
                <a:solidFill>
                  <a:srgbClr val="FF3300"/>
                </a:solidFill>
                <a:latin typeface="Times New Roman" pitchFamily="18" charset="0"/>
              </a:rPr>
              <a:t>1</a:t>
            </a:r>
            <a:r>
              <a:rPr lang="en-US" sz="2800" b="1" dirty="0">
                <a:latin typeface="Times New Roman" pitchFamily="18" charset="0"/>
              </a:rPr>
              <a:t>] worship none but Allah; that we [</a:t>
            </a:r>
            <a:r>
              <a:rPr lang="en-US" sz="2800" b="1" dirty="0">
                <a:solidFill>
                  <a:srgbClr val="FF3300"/>
                </a:solidFill>
                <a:latin typeface="Times New Roman" pitchFamily="18" charset="0"/>
              </a:rPr>
              <a:t>2</a:t>
            </a:r>
            <a:r>
              <a:rPr lang="en-US" sz="2800" b="1" dirty="0">
                <a:latin typeface="Times New Roman" pitchFamily="18" charset="0"/>
              </a:rPr>
              <a:t>] associate </a:t>
            </a:r>
            <a:r>
              <a:rPr lang="en-US" sz="2800" b="1" u="sng" dirty="0">
                <a:latin typeface="Times New Roman" pitchFamily="18" charset="0"/>
              </a:rPr>
              <a:t>no partners </a:t>
            </a:r>
            <a:r>
              <a:rPr lang="en-US" sz="2800" b="1" dirty="0">
                <a:latin typeface="Times New Roman" pitchFamily="18" charset="0"/>
              </a:rPr>
              <a:t>with </a:t>
            </a:r>
            <a:r>
              <a:rPr lang="en-US" sz="2800" b="1" dirty="0" smtClean="0">
                <a:latin typeface="Times New Roman" pitchFamily="18" charset="0"/>
              </a:rPr>
              <a:t>him &amp; that </a:t>
            </a:r>
            <a:r>
              <a:rPr lang="en-US" sz="2800" b="1" dirty="0">
                <a:latin typeface="Times New Roman" pitchFamily="18" charset="0"/>
              </a:rPr>
              <a:t>we [</a:t>
            </a:r>
            <a:r>
              <a:rPr lang="en-US" sz="2800" b="1" dirty="0">
                <a:solidFill>
                  <a:srgbClr val="FF3300"/>
                </a:solidFill>
                <a:latin typeface="Times New Roman" pitchFamily="18" charset="0"/>
              </a:rPr>
              <a:t>3</a:t>
            </a:r>
            <a:r>
              <a:rPr lang="en-US" sz="2800" b="1" dirty="0">
                <a:latin typeface="Times New Roman" pitchFamily="18" charset="0"/>
              </a:rPr>
              <a:t>] erect not, from among ourselves, lords &amp; patrons other than </a:t>
            </a:r>
            <a:r>
              <a:rPr lang="en-US" sz="2800" b="1" dirty="0" smtClean="0">
                <a:latin typeface="Times New Roman" pitchFamily="18" charset="0"/>
              </a:rPr>
              <a:t>Allah. If </a:t>
            </a:r>
            <a:r>
              <a:rPr lang="en-US" sz="2800" b="1" dirty="0">
                <a:latin typeface="Times New Roman" pitchFamily="18" charset="0"/>
              </a:rPr>
              <a:t>then they turn back, </a:t>
            </a:r>
            <a:r>
              <a:rPr lang="en-US" sz="2800" b="1" dirty="0" smtClean="0">
                <a:latin typeface="Times New Roman" pitchFamily="18" charset="0"/>
              </a:rPr>
              <a:t>say ‘Bear </a:t>
            </a:r>
            <a:r>
              <a:rPr lang="en-US" sz="2800" b="1" dirty="0">
                <a:latin typeface="Times New Roman" pitchFamily="18" charset="0"/>
              </a:rPr>
              <a:t>witness that we are Muslims </a:t>
            </a:r>
            <a:r>
              <a:rPr lang="en-US" b="1" dirty="0">
                <a:latin typeface="Times New Roman" pitchFamily="18" charset="0"/>
              </a:rPr>
              <a:t>(</a:t>
            </a:r>
            <a:r>
              <a:rPr lang="en-US" b="1" dirty="0">
                <a:solidFill>
                  <a:srgbClr val="003300"/>
                </a:solidFill>
                <a:latin typeface="Times New Roman" pitchFamily="18" charset="0"/>
              </a:rPr>
              <a:t>Q 3.64</a:t>
            </a:r>
            <a:r>
              <a:rPr lang="en-US" b="1" dirty="0">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0417" r="44420" b="2865"/>
          <a:stretch>
            <a:fillRect/>
          </a:stretch>
        </p:blipFill>
        <p:spPr bwMode="auto">
          <a:xfrm>
            <a:off x="228600" y="228600"/>
            <a:ext cx="6400800" cy="868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4" cstate="print"/>
          <a:srcRect l="20229" t="45034" r="46052" b="5504"/>
          <a:stretch>
            <a:fillRect/>
          </a:stretch>
        </p:blipFill>
        <p:spPr bwMode="auto">
          <a:xfrm>
            <a:off x="304800" y="3048000"/>
            <a:ext cx="6172200" cy="5715000"/>
          </a:xfrm>
          <a:prstGeom prst="rect">
            <a:avLst/>
          </a:prstGeom>
          <a:ln w="57150" cap="sq">
            <a:solidFill>
              <a:srgbClr val="00206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out)">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3429000"/>
            <a:ext cx="6400800" cy="2215991"/>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ctr"/>
            <a:r>
              <a:rPr lang="en-US" sz="6900" b="1" dirty="0" smtClean="0">
                <a:solidFill>
                  <a:schemeClr val="tx1">
                    <a:lumMod val="95000"/>
                    <a:lumOff val="5000"/>
                  </a:schemeClr>
                </a:solidFill>
                <a:latin typeface="Times New Roman" pitchFamily="18" charset="0"/>
                <a:cs typeface="Times New Roman" pitchFamily="18" charset="0"/>
              </a:rPr>
              <a:t>CURRENT</a:t>
            </a:r>
          </a:p>
          <a:p>
            <a:pPr algn="ctr"/>
            <a:r>
              <a:rPr lang="en-US" sz="6900" b="1" dirty="0" smtClean="0">
                <a:solidFill>
                  <a:schemeClr val="tx1">
                    <a:lumMod val="95000"/>
                    <a:lumOff val="5000"/>
                  </a:schemeClr>
                </a:solidFill>
                <a:latin typeface="Times New Roman" pitchFamily="18" charset="0"/>
                <a:cs typeface="Times New Roman" pitchFamily="18" charset="0"/>
              </a:rPr>
              <a:t>EVENTS</a:t>
            </a:r>
            <a:endParaRPr lang="en-US" sz="69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3352800"/>
            <a:ext cx="6631072" cy="2246769"/>
          </a:xfrm>
          <a:prstGeom prst="rect">
            <a:avLst/>
          </a:prstGeom>
          <a:solidFill>
            <a:srgbClr val="EAEAEA"/>
          </a:solidFill>
          <a:ln w="57150">
            <a:solidFill>
              <a:srgbClr val="990000"/>
            </a:solidFill>
          </a:ln>
        </p:spPr>
        <p:txBody>
          <a:bodyPr wrap="square" rtlCol="0">
            <a:spAutoFit/>
          </a:bodyPr>
          <a:lstStyle/>
          <a:p>
            <a:pPr algn="ctr"/>
            <a:r>
              <a:rPr lang="en-US" sz="6000" b="1" dirty="0" smtClean="0">
                <a:solidFill>
                  <a:srgbClr val="002060"/>
                </a:solidFill>
                <a:latin typeface="Times New Roman" panose="02020603050405020304" pitchFamily="18" charset="0"/>
                <a:cs typeface="Times New Roman" panose="02020603050405020304" pitchFamily="18" charset="0"/>
              </a:rPr>
              <a:t>LIBYA  </a:t>
            </a:r>
            <a:r>
              <a:rPr lang="he-IL" sz="8000" b="1" dirty="0" smtClean="0">
                <a:solidFill>
                  <a:srgbClr val="002060"/>
                </a:solidFill>
                <a:latin typeface="Times New Roman" panose="02020603050405020304" pitchFamily="18" charset="0"/>
                <a:cs typeface="Times New Roman" panose="02020603050405020304" pitchFamily="18" charset="0"/>
              </a:rPr>
              <a:t>פוּט</a:t>
            </a:r>
            <a:endParaRPr lang="en-US" sz="8000" b="1" dirty="0" smtClean="0">
              <a:solidFill>
                <a:srgbClr val="002060"/>
              </a:solidFill>
              <a:latin typeface="Times New Roman" panose="02020603050405020304" pitchFamily="18" charset="0"/>
              <a:cs typeface="Times New Roman" panose="02020603050405020304" pitchFamily="18" charset="0"/>
            </a:endParaRPr>
          </a:p>
          <a:p>
            <a:pPr algn="ctr"/>
            <a:r>
              <a:rPr lang="en-US" sz="6000" b="1" dirty="0" smtClean="0">
                <a:solidFill>
                  <a:srgbClr val="002060"/>
                </a:solidFill>
                <a:latin typeface="Times New Roman" panose="02020603050405020304" pitchFamily="18" charset="0"/>
                <a:cs typeface="Times New Roman" panose="02020603050405020304" pitchFamily="18" charset="0"/>
              </a:rPr>
              <a:t>(NORTH AFRICA)</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1"/>
            <a:ext cx="6400800" cy="800219"/>
          </a:xfrm>
          <a:prstGeom prst="rect">
            <a:avLst/>
          </a:prstGeom>
          <a:solidFill>
            <a:schemeClr val="bg1">
              <a:lumMod val="85000"/>
            </a:schemeClr>
          </a:solidFill>
          <a:ln w="76200">
            <a:solidFill>
              <a:srgbClr val="002060"/>
            </a:solidFill>
          </a:ln>
        </p:spPr>
        <p:txBody>
          <a:bodyPr wrap="square" rtlCol="0">
            <a:spAutoFit/>
          </a:bodyPr>
          <a:lstStyle/>
          <a:p>
            <a:pPr algn="ctr"/>
            <a:r>
              <a:rPr lang="en-US" sz="4600" b="1" dirty="0" smtClean="0">
                <a:latin typeface="Times New Roman" panose="02020603050405020304" pitchFamily="18" charset="0"/>
                <a:cs typeface="Times New Roman" panose="02020603050405020304" pitchFamily="18" charset="0"/>
              </a:rPr>
              <a:t>The Everlasting Enmity</a:t>
            </a:r>
            <a:endParaRPr lang="en-US" sz="4600" b="1" dirty="0">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2" cstate="print"/>
          <a:srcRect l="26940" t="22917" r="32064" b="4167"/>
          <a:stretch>
            <a:fillRect/>
          </a:stretch>
        </p:blipFill>
        <p:spPr bwMode="auto">
          <a:xfrm>
            <a:off x="228600" y="1219199"/>
            <a:ext cx="6400800" cy="7648755"/>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l="23646" t="11163" r="43195" b="5208"/>
          <a:stretch>
            <a:fillRect/>
          </a:stretch>
        </p:blipFill>
        <p:spPr bwMode="auto">
          <a:xfrm>
            <a:off x="228600" y="228600"/>
            <a:ext cx="6400800" cy="8751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67200" y="1143000"/>
            <a:ext cx="2252733" cy="400110"/>
          </a:xfrm>
          <a:prstGeom prst="rect">
            <a:avLst/>
          </a:prstGeom>
          <a:solidFill>
            <a:srgbClr val="CCFFFF">
              <a:alpha val="98039"/>
            </a:srgbClr>
          </a:solidFill>
          <a:ln w="38100">
            <a:solidFill>
              <a:srgbClr val="002060"/>
            </a:solidFill>
          </a:ln>
        </p:spPr>
        <p:txBody>
          <a:bodyPr wrap="none" rtlCol="0">
            <a:spAutoFit/>
          </a:bodyPr>
          <a:lstStyle/>
          <a:p>
            <a:r>
              <a:rPr lang="en-US" sz="2000" b="1" dirty="0" smtClean="0">
                <a:latin typeface="Times New Roman" panose="02020603050405020304" pitchFamily="18" charset="0"/>
                <a:cs typeface="Times New Roman" panose="02020603050405020304" pitchFamily="18" charset="0"/>
              </a:rPr>
              <a:t>December 13, 2013</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068" t="5407" r="33142" b="3648"/>
          <a:stretch/>
        </p:blipFill>
        <p:spPr bwMode="auto">
          <a:xfrm>
            <a:off x="152399" y="152400"/>
            <a:ext cx="6553201" cy="883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5" name="Text Box 8"/>
          <p:cNvSpPr txBox="1">
            <a:spLocks noChangeArrowheads="1"/>
          </p:cNvSpPr>
          <p:nvPr/>
        </p:nvSpPr>
        <p:spPr bwMode="auto">
          <a:xfrm>
            <a:off x="4495800" y="250855"/>
            <a:ext cx="2057400" cy="400110"/>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January 14, 2014</a:t>
            </a:r>
            <a:endParaRPr lang="en-US" sz="2000" b="1" dirty="0">
              <a:latin typeface="Times New Roman" pitchFamily="18" charset="0"/>
            </a:endParaRPr>
          </a:p>
        </p:txBody>
      </p:sp>
      <p:sp>
        <p:nvSpPr>
          <p:cNvPr id="8" name="Rectangle 7"/>
          <p:cNvSpPr/>
          <p:nvPr/>
        </p:nvSpPr>
        <p:spPr>
          <a:xfrm>
            <a:off x="2667000" y="2514600"/>
            <a:ext cx="3962400" cy="1371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rgbClr val="C00000"/>
              </a:solidFill>
            </a:endParaRPr>
          </a:p>
        </p:txBody>
      </p:sp>
    </p:spTree>
    <p:extLst>
      <p:ext uri="{BB962C8B-B14F-4D97-AF65-F5344CB8AC3E}">
        <p14:creationId xmlns:p14="http://schemas.microsoft.com/office/powerpoint/2010/main" xmlns="" val="10917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ctivistpost.com/wp-content/uploads/2011/10/Libya-before-and-after2.jpg"/>
          <p:cNvPicPr>
            <a:picLocks noChangeAspect="1" noChangeArrowheads="1"/>
          </p:cNvPicPr>
          <p:nvPr/>
        </p:nvPicPr>
        <p:blipFill>
          <a:blip r:embed="rId3" cstate="print"/>
          <a:srcRect l="57333" t="1860" r="1333" b="1395"/>
          <a:stretch>
            <a:fillRect/>
          </a:stretch>
        </p:blipFill>
        <p:spPr bwMode="auto">
          <a:xfrm>
            <a:off x="228600" y="228600"/>
            <a:ext cx="4062046"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http://www.activistpost.com/wp-content/uploads/2011/10/Libya-before-and-after2.jpg"/>
          <p:cNvPicPr>
            <a:picLocks noChangeAspect="1" noChangeArrowheads="1"/>
          </p:cNvPicPr>
          <p:nvPr/>
        </p:nvPicPr>
        <p:blipFill>
          <a:blip r:embed="rId3" cstate="print"/>
          <a:srcRect l="1333" t="1860" r="44000" b="1395"/>
          <a:stretch>
            <a:fillRect/>
          </a:stretch>
        </p:blipFill>
        <p:spPr bwMode="auto">
          <a:xfrm>
            <a:off x="2286000" y="3406697"/>
            <a:ext cx="4343400" cy="5508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3429000"/>
            <a:ext cx="6631072" cy="2154436"/>
          </a:xfrm>
          <a:prstGeom prst="rect">
            <a:avLst/>
          </a:prstGeom>
          <a:solidFill>
            <a:srgbClr val="EAEAEA"/>
          </a:solidFill>
          <a:ln w="57150">
            <a:solidFill>
              <a:srgbClr val="990000"/>
            </a:solidFill>
          </a:ln>
        </p:spPr>
        <p:txBody>
          <a:bodyPr wrap="square" rtlCol="0">
            <a:spAutoFit/>
          </a:bodyPr>
          <a:lstStyle/>
          <a:p>
            <a:pPr algn="ctr"/>
            <a:r>
              <a:rPr lang="en-US" sz="6000" b="1" dirty="0" smtClean="0">
                <a:solidFill>
                  <a:srgbClr val="002060"/>
                </a:solidFill>
                <a:latin typeface="Times New Roman" panose="02020603050405020304" pitchFamily="18" charset="0"/>
                <a:cs typeface="Times New Roman" panose="02020603050405020304" pitchFamily="18" charset="0"/>
              </a:rPr>
              <a:t>CUSH</a:t>
            </a:r>
            <a:r>
              <a:rPr lang="he-IL" sz="8000" b="1" dirty="0" smtClean="0">
                <a:solidFill>
                  <a:srgbClr val="002060"/>
                </a:solidFill>
                <a:latin typeface="Times New Roman" pitchFamily="18" charset="0"/>
                <a:cs typeface="Times New Roman" pitchFamily="18" charset="0"/>
              </a:rPr>
              <a:t>כּוּשׁ </a:t>
            </a:r>
            <a:endParaRPr lang="en-US" sz="8000" b="1" dirty="0" smtClean="0">
              <a:solidFill>
                <a:srgbClr val="002060"/>
              </a:solidFill>
              <a:latin typeface="Times New Roman" panose="02020603050405020304" pitchFamily="18" charset="0"/>
              <a:cs typeface="Times New Roman" panose="02020603050405020304" pitchFamily="18" charset="0"/>
            </a:endParaRPr>
          </a:p>
          <a:p>
            <a:pPr algn="ctr"/>
            <a:r>
              <a:rPr lang="en-US" sz="5400" b="1" dirty="0" smtClean="0">
                <a:solidFill>
                  <a:srgbClr val="002060"/>
                </a:solidFill>
                <a:latin typeface="Times New Roman" panose="02020603050405020304" pitchFamily="18" charset="0"/>
                <a:cs typeface="Times New Roman" panose="02020603050405020304" pitchFamily="18" charset="0"/>
              </a:rPr>
              <a:t>(HORN OF AFRICA)</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9327" t="14583" r="42606" b="5208"/>
          <a:stretch>
            <a:fillRect/>
          </a:stretch>
        </p:blipFill>
        <p:spPr bwMode="auto">
          <a:xfrm>
            <a:off x="228600" y="228600"/>
            <a:ext cx="6400800" cy="861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Box 8"/>
          <p:cNvSpPr txBox="1">
            <a:spLocks noChangeArrowheads="1"/>
          </p:cNvSpPr>
          <p:nvPr/>
        </p:nvSpPr>
        <p:spPr bwMode="auto">
          <a:xfrm>
            <a:off x="4800600" y="1752600"/>
            <a:ext cx="1723554" cy="400110"/>
          </a:xfrm>
          <a:prstGeom prst="rect">
            <a:avLst/>
          </a:prstGeom>
          <a:solidFill>
            <a:srgbClr val="CCECFF"/>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June 28, 2012</a:t>
            </a:r>
            <a:endParaRPr lang="en-US" sz="2000" b="1" dirty="0">
              <a:latin typeface="Times New Roman" pitchFamily="18" charset="0"/>
            </a:endParaRPr>
          </a:p>
        </p:txBody>
      </p:sp>
      <p:sp>
        <p:nvSpPr>
          <p:cNvPr id="4" name="Rectangle 3"/>
          <p:cNvSpPr/>
          <p:nvPr/>
        </p:nvSpPr>
        <p:spPr>
          <a:xfrm>
            <a:off x="457200" y="3048000"/>
            <a:ext cx="6019800" cy="1066800"/>
          </a:xfrm>
          <a:prstGeom prst="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 xmlns:p14="http://schemas.microsoft.com/office/powerpoint/2010/main" val="22425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9283" t="20450" r="30307" b="5208"/>
          <a:stretch>
            <a:fillRect/>
          </a:stretch>
        </p:blipFill>
        <p:spPr bwMode="auto">
          <a:xfrm>
            <a:off x="228600" y="228600"/>
            <a:ext cx="6470650" cy="868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343400" y="685800"/>
            <a:ext cx="2281587" cy="400110"/>
          </a:xfrm>
          <a:prstGeom prst="rect">
            <a:avLst/>
          </a:prstGeom>
          <a:solidFill>
            <a:srgbClr val="CCFFFF">
              <a:alpha val="98039"/>
            </a:srgbClr>
          </a:solidFill>
          <a:ln w="38100">
            <a:solidFill>
              <a:srgbClr val="002060"/>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November 20, 2013</a:t>
            </a:r>
            <a:endParaRPr lang="en-US"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304800" y="838200"/>
            <a:ext cx="3962400"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3429000"/>
            <a:ext cx="6631072" cy="2230636"/>
          </a:xfrm>
          <a:prstGeom prst="rect">
            <a:avLst/>
          </a:prstGeom>
          <a:solidFill>
            <a:srgbClr val="EAEAEA"/>
          </a:solidFill>
          <a:ln w="57150">
            <a:solidFill>
              <a:srgbClr val="990000"/>
            </a:solidFill>
          </a:ln>
        </p:spPr>
        <p:txBody>
          <a:bodyPr wrap="square" rtlCol="0">
            <a:spAutoFit/>
          </a:bodyPr>
          <a:lstStyle/>
          <a:p>
            <a:pPr algn="ctr"/>
            <a:r>
              <a:rPr lang="en-US" sz="6000" b="1" dirty="0" smtClean="0">
                <a:solidFill>
                  <a:srgbClr val="002060"/>
                </a:solidFill>
                <a:latin typeface="Times New Roman" panose="02020603050405020304" pitchFamily="18" charset="0"/>
                <a:cs typeface="Times New Roman" panose="02020603050405020304" pitchFamily="18" charset="0"/>
              </a:rPr>
              <a:t>FARS  </a:t>
            </a:r>
            <a:r>
              <a:rPr lang="he-IL" sz="6000" b="1" dirty="0" smtClean="0">
                <a:solidFill>
                  <a:srgbClr val="002060"/>
                </a:solidFill>
                <a:latin typeface="Times New Roman" panose="02020603050405020304" pitchFamily="18" charset="0"/>
                <a:cs typeface="Times New Roman" panose="02020603050405020304" pitchFamily="18" charset="0"/>
              </a:rPr>
              <a:t> </a:t>
            </a:r>
            <a:r>
              <a:rPr lang="he-IL" sz="7200" dirty="0" smtClean="0"/>
              <a:t> </a:t>
            </a:r>
            <a:r>
              <a:rPr lang="he-IL" sz="8000" b="1" dirty="0" smtClean="0">
                <a:solidFill>
                  <a:srgbClr val="002060"/>
                </a:solidFill>
                <a:latin typeface="Times New Roman" pitchFamily="18" charset="0"/>
                <a:cs typeface="Times New Roman" pitchFamily="18" charset="0"/>
              </a:rPr>
              <a:t>פָּרַס</a:t>
            </a:r>
            <a:r>
              <a:rPr lang="en-US" sz="8000" b="1" dirty="0" smtClean="0">
                <a:solidFill>
                  <a:srgbClr val="002060"/>
                </a:solidFill>
                <a:latin typeface="Times New Roman" pitchFamily="18" charset="0"/>
                <a:cs typeface="Times New Roman" pitchFamily="18" charset="0"/>
              </a:rPr>
              <a:t> </a:t>
            </a:r>
          </a:p>
          <a:p>
            <a:pPr algn="ctr"/>
            <a:r>
              <a:rPr lang="en-US" sz="5400" b="1" dirty="0" smtClean="0">
                <a:solidFill>
                  <a:srgbClr val="002060"/>
                </a:solidFill>
                <a:latin typeface="Times New Roman" panose="02020603050405020304" pitchFamily="18" charset="0"/>
                <a:cs typeface="Times New Roman" panose="02020603050405020304" pitchFamily="18" charset="0"/>
              </a:rPr>
              <a:t>(PERSIA = IRAN)</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2728" t="5511" r="50765" b="4315"/>
          <a:stretch/>
        </p:blipFill>
        <p:spPr bwMode="auto">
          <a:xfrm>
            <a:off x="228600" y="228600"/>
            <a:ext cx="6400800" cy="8704580"/>
          </a:xfrm>
          <a:prstGeom prst="rect">
            <a:avLst/>
          </a:prstGeom>
          <a:noFill/>
          <a:ln w="57150">
            <a:solidFill>
              <a:srgbClr val="00206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4114800" y="1295400"/>
            <a:ext cx="2371254" cy="400110"/>
          </a:xfrm>
          <a:prstGeom prst="rect">
            <a:avLst/>
          </a:prstGeom>
          <a:solidFill>
            <a:srgbClr val="FFFFCC"/>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September 15, 2013</a:t>
            </a:r>
            <a:endParaRPr lang="en-US" sz="2000" b="1" dirty="0">
              <a:latin typeface="Times New Roman" pitchFamily="18" charset="0"/>
            </a:endParaRPr>
          </a:p>
        </p:txBody>
      </p:sp>
      <p:pic>
        <p:nvPicPr>
          <p:cNvPr id="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767" t="6891" r="10777" b="8835"/>
          <a:stretch/>
        </p:blipFill>
        <p:spPr bwMode="auto">
          <a:xfrm>
            <a:off x="304799" y="2895600"/>
            <a:ext cx="6283569"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8" name="Text Box 8"/>
          <p:cNvSpPr txBox="1">
            <a:spLocks noChangeArrowheads="1"/>
          </p:cNvSpPr>
          <p:nvPr/>
        </p:nvSpPr>
        <p:spPr bwMode="auto">
          <a:xfrm>
            <a:off x="4114800" y="8382000"/>
            <a:ext cx="2371254" cy="400110"/>
          </a:xfrm>
          <a:prstGeom prst="rect">
            <a:avLst/>
          </a:prstGeom>
          <a:solidFill>
            <a:srgbClr val="FFFFCC"/>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September 28, 2013</a:t>
            </a:r>
            <a:endParaRPr lang="en-US" sz="2000" b="1" dirty="0">
              <a:latin typeface="Times New Roman" pitchFamily="18" charset="0"/>
            </a:endParaRPr>
          </a:p>
        </p:txBody>
      </p:sp>
      <p:sp>
        <p:nvSpPr>
          <p:cNvPr id="9" name="Text Box 8"/>
          <p:cNvSpPr txBox="1">
            <a:spLocks noChangeArrowheads="1"/>
          </p:cNvSpPr>
          <p:nvPr/>
        </p:nvSpPr>
        <p:spPr bwMode="auto">
          <a:xfrm>
            <a:off x="381000" y="2286000"/>
            <a:ext cx="6096000" cy="415498"/>
          </a:xfrm>
          <a:prstGeom prst="rect">
            <a:avLst/>
          </a:prstGeom>
          <a:solidFill>
            <a:srgbClr val="EAEAEA"/>
          </a:solidFill>
          <a:ln w="381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100" b="1" dirty="0" smtClean="0">
                <a:solidFill>
                  <a:srgbClr val="990000"/>
                </a:solidFill>
                <a:latin typeface="Times New Roman" pitchFamily="18" charset="0"/>
              </a:rPr>
              <a:t>Here is a picture of ‘Rosh’(North) &amp; Iran together</a:t>
            </a:r>
            <a:endParaRPr lang="en-US" sz="2100" b="1" dirty="0">
              <a:solidFill>
                <a:srgbClr val="990000"/>
              </a:solidFill>
              <a:latin typeface="Times New Roman" pitchFamily="18" charset="0"/>
            </a:endParaRPr>
          </a:p>
        </p:txBody>
      </p:sp>
    </p:spTree>
    <p:extLst>
      <p:ext uri="{BB962C8B-B14F-4D97-AF65-F5344CB8AC3E}">
        <p14:creationId xmlns="" xmlns:p14="http://schemas.microsoft.com/office/powerpoint/2010/main" val="49451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500"/>
                                        <p:tgtEl>
                                          <p:spTgt spid="8"/>
                                        </p:tgtEl>
                                      </p:cBhvr>
                                    </p:animEffect>
                                  </p:childTnLst>
                                </p:cTn>
                              </p:par>
                              <p:par>
                                <p:cTn id="13" presetID="2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0316" t="5883" r="33361" b="5409"/>
          <a:stretch/>
        </p:blipFill>
        <p:spPr bwMode="auto">
          <a:xfrm>
            <a:off x="132424" y="127001"/>
            <a:ext cx="6573176" cy="8781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Text Box 8"/>
          <p:cNvSpPr txBox="1">
            <a:spLocks noChangeArrowheads="1"/>
          </p:cNvSpPr>
          <p:nvPr/>
        </p:nvSpPr>
        <p:spPr bwMode="auto">
          <a:xfrm>
            <a:off x="4191000" y="990600"/>
            <a:ext cx="2342224" cy="400110"/>
          </a:xfrm>
          <a:prstGeom prst="rect">
            <a:avLst/>
          </a:prstGeom>
          <a:solidFill>
            <a:srgbClr val="CCECFF"/>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November 14, 2013</a:t>
            </a:r>
            <a:endParaRPr lang="en-US" sz="2000" b="1" dirty="0">
              <a:latin typeface="Times New Roman" pitchFamily="18" charset="0"/>
            </a:endParaRPr>
          </a:p>
        </p:txBody>
      </p:sp>
      <p:pic>
        <p:nvPicPr>
          <p:cNvPr id="5" name="Picture 4" descr="http://images.rcp.realclearpolitics.com/222798.jpg"/>
          <p:cNvPicPr>
            <a:picLocks noChangeAspect="1" noChangeArrowheads="1"/>
          </p:cNvPicPr>
          <p:nvPr/>
        </p:nvPicPr>
        <p:blipFill>
          <a:blip r:embed="rId4" cstate="print"/>
          <a:srcRect/>
          <a:stretch>
            <a:fillRect/>
          </a:stretch>
        </p:blipFill>
        <p:spPr bwMode="auto">
          <a:xfrm>
            <a:off x="228600" y="4419600"/>
            <a:ext cx="6400800" cy="4486275"/>
          </a:xfrm>
          <a:prstGeom prst="rect">
            <a:avLst/>
          </a:prstGeom>
          <a:noFill/>
          <a:ln w="57150">
            <a:solidFill>
              <a:schemeClr val="accent2">
                <a:lumMod val="75000"/>
              </a:schemeClr>
            </a:solidFill>
          </a:ln>
        </p:spPr>
      </p:pic>
    </p:spTree>
    <p:extLst>
      <p:ext uri="{BB962C8B-B14F-4D97-AF65-F5344CB8AC3E}">
        <p14:creationId xmlns:p14="http://schemas.microsoft.com/office/powerpoint/2010/main" xmlns="" val="3270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4641" t="11458" r="42020" b="5208"/>
          <a:stretch>
            <a:fillRect/>
          </a:stretch>
        </p:blipFill>
        <p:spPr bwMode="auto">
          <a:xfrm>
            <a:off x="228600" y="228600"/>
            <a:ext cx="6400800" cy="868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685800" y="2133600"/>
            <a:ext cx="1905000" cy="2362200"/>
          </a:xfrm>
          <a:prstGeom prst="ellipse">
            <a:avLst/>
          </a:prstGeom>
          <a:no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267200" y="762000"/>
            <a:ext cx="2266530" cy="400110"/>
          </a:xfrm>
          <a:prstGeom prst="rect">
            <a:avLst/>
          </a:prstGeom>
          <a:solidFill>
            <a:srgbClr val="CCFFFF"/>
          </a:solidFill>
          <a:ln w="38100">
            <a:solidFill>
              <a:srgbClr val="002060"/>
            </a:solidFill>
          </a:ln>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December 12, 2013</a:t>
            </a:r>
            <a:endParaRPr lang="en-US" sz="20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685800" y="5029200"/>
            <a:ext cx="55626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295" y="152401"/>
            <a:ext cx="6629400" cy="8925520"/>
          </a:xfrm>
          <a:prstGeom prst="rect">
            <a:avLst/>
          </a:prstGeom>
          <a:solidFill>
            <a:srgbClr val="FFFFFF"/>
          </a:solidFill>
          <a:ln w="57150">
            <a:solidFill>
              <a:srgbClr val="00B0F0"/>
            </a:solidFill>
          </a:ln>
        </p:spPr>
        <p:txBody>
          <a:bodyPr wrap="square" rtlCol="0">
            <a:spAutoFit/>
          </a:bodyPr>
          <a:lstStyle/>
          <a:p>
            <a:pPr algn="just"/>
            <a:r>
              <a:rPr lang="en-US" sz="2700" b="1" dirty="0">
                <a:latin typeface="Times New Roman" panose="02020603050405020304" pitchFamily="18" charset="0"/>
                <a:cs typeface="Times New Roman" panose="02020603050405020304" pitchFamily="18" charset="0"/>
              </a:rPr>
              <a:t>And the word </a:t>
            </a:r>
            <a:r>
              <a:rPr lang="en-US" sz="2700" b="1" dirty="0" smtClean="0">
                <a:latin typeface="Times New Roman" panose="02020603050405020304" pitchFamily="18" charset="0"/>
                <a:cs typeface="Times New Roman" panose="02020603050405020304" pitchFamily="18" charset="0"/>
              </a:rPr>
              <a:t>of </a:t>
            </a:r>
            <a:r>
              <a:rPr lang="he-IL" sz="2800" b="1" dirty="0" smtClean="0">
                <a:solidFill>
                  <a:srgbClr val="0000FF"/>
                </a:solidFill>
                <a:latin typeface="Times New Roman" pitchFamily="18" charset="0"/>
                <a:cs typeface="Times New Roman" pitchFamily="18" charset="0"/>
              </a:rPr>
              <a:t>יְהוָה</a:t>
            </a:r>
            <a:r>
              <a:rPr lang="en-US" sz="2800" b="1" dirty="0" smtClean="0">
                <a:solidFill>
                  <a:srgbClr val="0000FF"/>
                </a:solidFill>
                <a:latin typeface="Times New Roman" pitchFamily="18" charset="0"/>
                <a:cs typeface="Times New Roman" pitchFamily="18" charset="0"/>
              </a:rPr>
              <a:t> </a:t>
            </a:r>
            <a:r>
              <a:rPr lang="en-US" sz="2700" b="1" dirty="0" smtClean="0">
                <a:latin typeface="Times New Roman" panose="02020603050405020304" pitchFamily="18" charset="0"/>
                <a:cs typeface="Times New Roman" panose="02020603050405020304" pitchFamily="18" charset="0"/>
              </a:rPr>
              <a:t>came </a:t>
            </a:r>
            <a:r>
              <a:rPr lang="en-US" sz="2700" b="1" dirty="0">
                <a:latin typeface="Times New Roman" panose="02020603050405020304" pitchFamily="18" charset="0"/>
                <a:cs typeface="Times New Roman" panose="02020603050405020304" pitchFamily="18" charset="0"/>
              </a:rPr>
              <a:t>unto me, saying: </a:t>
            </a:r>
            <a:r>
              <a:rPr lang="en-US" sz="2700" b="1" dirty="0" smtClean="0">
                <a:latin typeface="Times New Roman" panose="02020603050405020304" pitchFamily="18" charset="0"/>
                <a:cs typeface="Times New Roman" panose="02020603050405020304" pitchFamily="18" charset="0"/>
              </a:rPr>
              <a:t>Son </a:t>
            </a:r>
            <a:r>
              <a:rPr lang="en-US" sz="2700" b="1" dirty="0">
                <a:latin typeface="Times New Roman" panose="02020603050405020304" pitchFamily="18" charset="0"/>
                <a:cs typeface="Times New Roman" panose="02020603050405020304" pitchFamily="18" charset="0"/>
              </a:rPr>
              <a:t>of man, set </a:t>
            </a:r>
            <a:r>
              <a:rPr lang="en-US" sz="2700" b="1" dirty="0" smtClean="0">
                <a:latin typeface="Times New Roman" panose="02020603050405020304" pitchFamily="18" charset="0"/>
                <a:cs typeface="Times New Roman" panose="02020603050405020304" pitchFamily="18" charset="0"/>
              </a:rPr>
              <a:t>your </a:t>
            </a:r>
            <a:r>
              <a:rPr lang="en-US" sz="2700" b="1" dirty="0">
                <a:latin typeface="Times New Roman" panose="02020603050405020304" pitchFamily="18" charset="0"/>
                <a:cs typeface="Times New Roman" panose="02020603050405020304" pitchFamily="18" charset="0"/>
              </a:rPr>
              <a:t>face toward </a:t>
            </a:r>
            <a:r>
              <a:rPr lang="en-US" sz="2700" b="1" dirty="0" smtClean="0">
                <a:solidFill>
                  <a:srgbClr val="C00000"/>
                </a:solidFill>
                <a:latin typeface="Times New Roman" panose="02020603050405020304" pitchFamily="18" charset="0"/>
                <a:cs typeface="Times New Roman" panose="02020603050405020304" pitchFamily="18" charset="0"/>
              </a:rPr>
              <a:t>GOG</a:t>
            </a:r>
            <a:r>
              <a:rPr lang="en-US" sz="2700" b="1" dirty="0" smtClean="0">
                <a:latin typeface="Times New Roman" panose="02020603050405020304" pitchFamily="18" charset="0"/>
                <a:cs typeface="Times New Roman" panose="02020603050405020304" pitchFamily="18" charset="0"/>
              </a:rPr>
              <a:t>, of </a:t>
            </a:r>
            <a:r>
              <a:rPr lang="en-US" sz="2700" b="1" dirty="0">
                <a:latin typeface="Times New Roman" panose="02020603050405020304" pitchFamily="18" charset="0"/>
                <a:cs typeface="Times New Roman" panose="02020603050405020304" pitchFamily="18" charset="0"/>
              </a:rPr>
              <a:t>the land of </a:t>
            </a:r>
            <a:r>
              <a:rPr lang="en-US" sz="2700" b="1" dirty="0">
                <a:solidFill>
                  <a:srgbClr val="C00000"/>
                </a:solidFill>
                <a:latin typeface="Times New Roman" panose="02020603050405020304" pitchFamily="18" charset="0"/>
                <a:cs typeface="Times New Roman" panose="02020603050405020304" pitchFamily="18" charset="0"/>
              </a:rPr>
              <a:t>Magog</a:t>
            </a:r>
            <a:r>
              <a:rPr lang="en-US" sz="2700" b="1" dirty="0">
                <a:latin typeface="Times New Roman" panose="02020603050405020304" pitchFamily="18" charset="0"/>
                <a:cs typeface="Times New Roman" panose="02020603050405020304" pitchFamily="18" charset="0"/>
              </a:rPr>
              <a:t>, the </a:t>
            </a:r>
            <a:r>
              <a:rPr lang="en-US" sz="2700" b="1" dirty="0" smtClean="0">
                <a:latin typeface="Times New Roman" panose="02020603050405020304" pitchFamily="18" charset="0"/>
                <a:cs typeface="Times New Roman" panose="02020603050405020304" pitchFamily="18" charset="0"/>
              </a:rPr>
              <a:t>Chief Prince</a:t>
            </a:r>
            <a:r>
              <a:rPr lang="en-US" sz="2800" b="1" dirty="0" smtClean="0">
                <a:latin typeface="Times New Roman" pitchFamily="18" charset="0"/>
                <a:cs typeface="Times New Roman" pitchFamily="18" charset="0"/>
              </a:rPr>
              <a:t> </a:t>
            </a:r>
            <a:r>
              <a:rPr lang="he-IL" sz="2800" b="1" dirty="0" smtClean="0">
                <a:solidFill>
                  <a:srgbClr val="0000FF"/>
                </a:solidFill>
                <a:latin typeface="Times New Roman" pitchFamily="18" charset="0"/>
                <a:cs typeface="Times New Roman" pitchFamily="18" charset="0"/>
              </a:rPr>
              <a:t>רֹאש</a:t>
            </a:r>
            <a:r>
              <a:rPr lang="en-US" sz="2800" b="1" dirty="0" smtClean="0">
                <a:solidFill>
                  <a:srgbClr val="0000FF"/>
                </a:solidFill>
                <a:latin typeface="Times New Roman" pitchFamily="18" charset="0"/>
                <a:cs typeface="Times New Roman" pitchFamily="18" charset="0"/>
              </a:rPr>
              <a:t> </a:t>
            </a:r>
            <a:r>
              <a:rPr lang="en-US" sz="2700" b="1" dirty="0" smtClean="0">
                <a:latin typeface="Times New Roman" panose="02020603050405020304" pitchFamily="18" charset="0"/>
                <a:cs typeface="Times New Roman" panose="02020603050405020304" pitchFamily="18" charset="0"/>
              </a:rPr>
              <a:t>of </a:t>
            </a:r>
            <a:r>
              <a:rPr lang="en-US" sz="2700" b="1" dirty="0" err="1">
                <a:solidFill>
                  <a:srgbClr val="C00000"/>
                </a:solidFill>
                <a:latin typeface="Times New Roman" panose="02020603050405020304" pitchFamily="18" charset="0"/>
                <a:cs typeface="Times New Roman" panose="02020603050405020304" pitchFamily="18" charset="0"/>
              </a:rPr>
              <a:t>Meshech</a:t>
            </a:r>
            <a:r>
              <a:rPr lang="en-US" sz="2700" b="1" dirty="0">
                <a:latin typeface="Times New Roman" panose="02020603050405020304" pitchFamily="18" charset="0"/>
                <a:cs typeface="Times New Roman" panose="02020603050405020304" pitchFamily="18" charset="0"/>
              </a:rPr>
              <a:t> </a:t>
            </a:r>
            <a:r>
              <a:rPr lang="en-US" sz="2700" b="1" dirty="0" smtClean="0">
                <a:latin typeface="Times New Roman" panose="02020603050405020304" pitchFamily="18" charset="0"/>
                <a:cs typeface="Times New Roman" panose="02020603050405020304" pitchFamily="18" charset="0"/>
              </a:rPr>
              <a:t>&amp; </a:t>
            </a:r>
            <a:r>
              <a:rPr lang="en-US" sz="2700" b="1" dirty="0" smtClean="0">
                <a:solidFill>
                  <a:srgbClr val="C00000"/>
                </a:solidFill>
                <a:latin typeface="Times New Roman" panose="02020603050405020304" pitchFamily="18" charset="0"/>
                <a:cs typeface="Times New Roman" panose="02020603050405020304" pitchFamily="18" charset="0"/>
              </a:rPr>
              <a:t>Tubal</a:t>
            </a:r>
            <a:r>
              <a:rPr lang="en-US" sz="2700" b="1" dirty="0">
                <a:latin typeface="Times New Roman" panose="02020603050405020304" pitchFamily="18" charset="0"/>
                <a:cs typeface="Times New Roman" panose="02020603050405020304" pitchFamily="18" charset="0"/>
              </a:rPr>
              <a:t> </a:t>
            </a:r>
            <a:r>
              <a:rPr lang="en-US" sz="2700" b="1" dirty="0" smtClean="0">
                <a:latin typeface="Times New Roman" panose="02020603050405020304" pitchFamily="18" charset="0"/>
                <a:cs typeface="Times New Roman" panose="02020603050405020304" pitchFamily="18" charset="0"/>
              </a:rPr>
              <a:t>&amp; prophesy </a:t>
            </a:r>
            <a:r>
              <a:rPr lang="en-US" sz="2700" b="1" dirty="0">
                <a:latin typeface="Times New Roman" panose="02020603050405020304" pitchFamily="18" charset="0"/>
                <a:cs typeface="Times New Roman" panose="02020603050405020304" pitchFamily="18" charset="0"/>
              </a:rPr>
              <a:t>against </a:t>
            </a:r>
            <a:r>
              <a:rPr lang="en-US" sz="2700" b="1" dirty="0" smtClean="0">
                <a:latin typeface="Times New Roman" panose="02020603050405020304" pitchFamily="18" charset="0"/>
                <a:cs typeface="Times New Roman" panose="02020603050405020304" pitchFamily="18" charset="0"/>
              </a:rPr>
              <a:t>him &amp; say</a:t>
            </a:r>
            <a:r>
              <a:rPr lang="en-US" sz="2700" b="1" dirty="0">
                <a:latin typeface="Times New Roman" panose="02020603050405020304" pitchFamily="18" charset="0"/>
                <a:cs typeface="Times New Roman" panose="02020603050405020304" pitchFamily="18" charset="0"/>
              </a:rPr>
              <a:t>: Thus </a:t>
            </a:r>
            <a:r>
              <a:rPr lang="en-US" sz="2700" b="1" dirty="0" smtClean="0">
                <a:latin typeface="Times New Roman" panose="02020603050405020304" pitchFamily="18" charset="0"/>
                <a:cs typeface="Times New Roman" panose="02020603050405020304" pitchFamily="18" charset="0"/>
              </a:rPr>
              <a:t>says </a:t>
            </a:r>
            <a:r>
              <a:rPr lang="en-US" sz="2700" b="1" dirty="0">
                <a:latin typeface="Times New Roman" panose="02020603050405020304" pitchFamily="18" charset="0"/>
                <a:cs typeface="Times New Roman" panose="02020603050405020304" pitchFamily="18" charset="0"/>
              </a:rPr>
              <a:t>the </a:t>
            </a:r>
            <a:r>
              <a:rPr lang="en-US" sz="2700" b="1" dirty="0" smtClean="0">
                <a:latin typeface="Times New Roman" panose="02020603050405020304" pitchFamily="18" charset="0"/>
                <a:cs typeface="Times New Roman" panose="02020603050405020304" pitchFamily="18" charset="0"/>
              </a:rPr>
              <a:t>Lord God: </a:t>
            </a:r>
            <a:r>
              <a:rPr lang="en-US" sz="2700" b="1" dirty="0">
                <a:latin typeface="Times New Roman" panose="02020603050405020304" pitchFamily="18" charset="0"/>
                <a:cs typeface="Times New Roman" panose="02020603050405020304" pitchFamily="18" charset="0"/>
              </a:rPr>
              <a:t>Behold, I am against </a:t>
            </a:r>
            <a:r>
              <a:rPr lang="en-US" sz="2700" b="1" dirty="0" smtClean="0">
                <a:latin typeface="Times New Roman" panose="02020603050405020304" pitchFamily="18" charset="0"/>
                <a:cs typeface="Times New Roman" panose="02020603050405020304" pitchFamily="18" charset="0"/>
              </a:rPr>
              <a:t>you, Oh Gog</a:t>
            </a:r>
            <a:r>
              <a:rPr lang="en-US" sz="2700" b="1" dirty="0">
                <a:latin typeface="Times New Roman" panose="02020603050405020304" pitchFamily="18" charset="0"/>
                <a:cs typeface="Times New Roman" panose="02020603050405020304" pitchFamily="18" charset="0"/>
              </a:rPr>
              <a:t>, </a:t>
            </a:r>
            <a:r>
              <a:rPr lang="en-US" sz="2700" b="1" dirty="0" smtClean="0">
                <a:latin typeface="Times New Roman" panose="02020603050405020304" pitchFamily="18" charset="0"/>
                <a:cs typeface="Times New Roman" panose="02020603050405020304" pitchFamily="18" charset="0"/>
              </a:rPr>
              <a:t>Chief Prince of </a:t>
            </a:r>
            <a:r>
              <a:rPr lang="en-US" sz="2700" b="1" dirty="0" err="1">
                <a:latin typeface="Times New Roman" panose="02020603050405020304" pitchFamily="18" charset="0"/>
                <a:cs typeface="Times New Roman" panose="02020603050405020304" pitchFamily="18" charset="0"/>
              </a:rPr>
              <a:t>Meshech</a:t>
            </a:r>
            <a:r>
              <a:rPr lang="en-US" sz="2700" b="1" dirty="0">
                <a:latin typeface="Times New Roman" panose="02020603050405020304" pitchFamily="18" charset="0"/>
                <a:cs typeface="Times New Roman" panose="02020603050405020304" pitchFamily="18" charset="0"/>
              </a:rPr>
              <a:t> </a:t>
            </a:r>
            <a:r>
              <a:rPr lang="en-US" sz="2700" b="1" dirty="0" smtClean="0">
                <a:latin typeface="Times New Roman" panose="02020603050405020304" pitchFamily="18" charset="0"/>
                <a:cs typeface="Times New Roman" panose="02020603050405020304" pitchFamily="18" charset="0"/>
              </a:rPr>
              <a:t>&amp; Tubal &amp; I </a:t>
            </a:r>
            <a:r>
              <a:rPr lang="en-US" sz="2700" b="1" dirty="0">
                <a:latin typeface="Times New Roman" panose="02020603050405020304" pitchFamily="18" charset="0"/>
                <a:cs typeface="Times New Roman" panose="02020603050405020304" pitchFamily="18" charset="0"/>
              </a:rPr>
              <a:t>will </a:t>
            </a:r>
            <a:r>
              <a:rPr lang="en-US" sz="2700" b="1" dirty="0" smtClean="0">
                <a:solidFill>
                  <a:srgbClr val="C00000"/>
                </a:solidFill>
                <a:latin typeface="Times New Roman" panose="02020603050405020304" pitchFamily="18" charset="0"/>
                <a:cs typeface="Times New Roman" panose="02020603050405020304" pitchFamily="18" charset="0"/>
              </a:rPr>
              <a:t>turn you </a:t>
            </a:r>
            <a:r>
              <a:rPr lang="en-US" sz="2700" b="1" dirty="0" smtClean="0">
                <a:latin typeface="Times New Roman" panose="02020603050405020304" pitchFamily="18" charset="0"/>
                <a:cs typeface="Times New Roman" panose="02020603050405020304" pitchFamily="18" charset="0"/>
              </a:rPr>
              <a:t>about </a:t>
            </a:r>
            <a:r>
              <a:rPr lang="en-US" sz="2700" b="1" dirty="0" smtClean="0">
                <a:latin typeface="Times New Roman" panose="02020603050405020304" pitchFamily="18" charset="0"/>
                <a:cs typeface="Times New Roman" panose="02020603050405020304" pitchFamily="18" charset="0"/>
              </a:rPr>
              <a:t>&amp; put </a:t>
            </a:r>
            <a:r>
              <a:rPr lang="en-US" sz="2700" b="1" dirty="0">
                <a:latin typeface="Times New Roman" panose="02020603050405020304" pitchFamily="18" charset="0"/>
                <a:cs typeface="Times New Roman" panose="02020603050405020304" pitchFamily="18" charset="0"/>
              </a:rPr>
              <a:t>hooks into </a:t>
            </a:r>
            <a:r>
              <a:rPr lang="en-US" sz="2700" b="1" dirty="0" smtClean="0">
                <a:latin typeface="Times New Roman" panose="02020603050405020304" pitchFamily="18" charset="0"/>
                <a:cs typeface="Times New Roman" panose="02020603050405020304" pitchFamily="18" charset="0"/>
              </a:rPr>
              <a:t>your jaws &amp; I </a:t>
            </a:r>
            <a:r>
              <a:rPr lang="en-US" sz="2700" b="1" dirty="0">
                <a:latin typeface="Times New Roman" panose="02020603050405020304" pitchFamily="18" charset="0"/>
                <a:cs typeface="Times New Roman" panose="02020603050405020304" pitchFamily="18" charset="0"/>
              </a:rPr>
              <a:t>will bring </a:t>
            </a:r>
            <a:r>
              <a:rPr lang="en-US" sz="2700" b="1" dirty="0" smtClean="0">
                <a:latin typeface="Times New Roman" panose="02020603050405020304" pitchFamily="18" charset="0"/>
                <a:cs typeface="Times New Roman" panose="02020603050405020304" pitchFamily="18" charset="0"/>
              </a:rPr>
              <a:t>you forth &amp; all your </a:t>
            </a:r>
            <a:r>
              <a:rPr lang="en-US" sz="2700" b="1" dirty="0">
                <a:latin typeface="Times New Roman" panose="02020603050405020304" pitchFamily="18" charset="0"/>
                <a:cs typeface="Times New Roman" panose="02020603050405020304" pitchFamily="18" charset="0"/>
              </a:rPr>
              <a:t>army, horses </a:t>
            </a:r>
            <a:r>
              <a:rPr lang="en-US" sz="2700" b="1" dirty="0" smtClean="0">
                <a:latin typeface="Times New Roman" panose="02020603050405020304" pitchFamily="18" charset="0"/>
                <a:cs typeface="Times New Roman" panose="02020603050405020304" pitchFamily="18" charset="0"/>
              </a:rPr>
              <a:t>&amp; horsemen</a:t>
            </a:r>
            <a:r>
              <a:rPr lang="en-US" sz="2700" b="1" dirty="0">
                <a:latin typeface="Times New Roman" panose="02020603050405020304" pitchFamily="18" charset="0"/>
                <a:cs typeface="Times New Roman" panose="02020603050405020304" pitchFamily="18" charset="0"/>
              </a:rPr>
              <a:t>, all of them clothed most gorgeously, a great company </a:t>
            </a:r>
            <a:r>
              <a:rPr lang="en-US" sz="2700" b="1" dirty="0" smtClean="0">
                <a:latin typeface="Times New Roman" panose="02020603050405020304" pitchFamily="18" charset="0"/>
                <a:cs typeface="Times New Roman" panose="02020603050405020304" pitchFamily="18" charset="0"/>
              </a:rPr>
              <a:t>with buckler and strong shield</a:t>
            </a:r>
            <a:r>
              <a:rPr lang="en-US" sz="2700" b="1" dirty="0">
                <a:latin typeface="Times New Roman" panose="02020603050405020304" pitchFamily="18" charset="0"/>
                <a:cs typeface="Times New Roman" panose="02020603050405020304" pitchFamily="18" charset="0"/>
              </a:rPr>
              <a:t>, all of them handling </a:t>
            </a:r>
            <a:r>
              <a:rPr lang="en-US" sz="2700" b="1" dirty="0" smtClean="0">
                <a:latin typeface="Times New Roman" panose="02020603050405020304" pitchFamily="18" charset="0"/>
                <a:cs typeface="Times New Roman" panose="02020603050405020304" pitchFamily="18" charset="0"/>
              </a:rPr>
              <a:t>swords; </a:t>
            </a:r>
            <a:r>
              <a:rPr lang="en-US" sz="2700" b="1" dirty="0" smtClean="0">
                <a:solidFill>
                  <a:srgbClr val="C00000"/>
                </a:solidFill>
                <a:latin typeface="Times New Roman" panose="02020603050405020304" pitchFamily="18" charset="0"/>
                <a:cs typeface="Times New Roman" panose="02020603050405020304" pitchFamily="18" charset="0"/>
              </a:rPr>
              <a:t>Persia</a:t>
            </a:r>
            <a:r>
              <a:rPr lang="en-US" sz="2700" b="1" dirty="0">
                <a:latin typeface="Times New Roman" panose="02020603050405020304" pitchFamily="18" charset="0"/>
                <a:cs typeface="Times New Roman" panose="02020603050405020304" pitchFamily="18" charset="0"/>
              </a:rPr>
              <a:t>, </a:t>
            </a:r>
            <a:r>
              <a:rPr lang="en-US" sz="2700" b="1" dirty="0" smtClean="0">
                <a:solidFill>
                  <a:srgbClr val="C00000"/>
                </a:solidFill>
                <a:latin typeface="Times New Roman" panose="02020603050405020304" pitchFamily="18" charset="0"/>
                <a:cs typeface="Times New Roman" panose="02020603050405020304" pitchFamily="18" charset="0"/>
              </a:rPr>
              <a:t>Cush</a:t>
            </a:r>
            <a:r>
              <a:rPr lang="en-US" sz="2700" b="1" dirty="0">
                <a:latin typeface="Times New Roman" panose="02020603050405020304" pitchFamily="18" charset="0"/>
                <a:cs typeface="Times New Roman" panose="02020603050405020304" pitchFamily="18" charset="0"/>
              </a:rPr>
              <a:t> </a:t>
            </a:r>
            <a:r>
              <a:rPr lang="en-US" sz="2700" b="1" dirty="0" smtClean="0">
                <a:latin typeface="Times New Roman" panose="02020603050405020304" pitchFamily="18" charset="0"/>
                <a:cs typeface="Times New Roman" panose="02020603050405020304" pitchFamily="18" charset="0"/>
              </a:rPr>
              <a:t>&amp; </a:t>
            </a:r>
            <a:r>
              <a:rPr lang="en-US" sz="2700" b="1" dirty="0" smtClean="0">
                <a:solidFill>
                  <a:srgbClr val="C00000"/>
                </a:solidFill>
                <a:latin typeface="Times New Roman" panose="02020603050405020304" pitchFamily="18" charset="0"/>
                <a:cs typeface="Times New Roman" panose="02020603050405020304" pitchFamily="18" charset="0"/>
              </a:rPr>
              <a:t>Put</a:t>
            </a:r>
            <a:r>
              <a:rPr lang="en-US" sz="2700" b="1" dirty="0" smtClean="0">
                <a:latin typeface="Times New Roman" panose="02020603050405020304" pitchFamily="18" charset="0"/>
                <a:cs typeface="Times New Roman" panose="02020603050405020304" pitchFamily="18" charset="0"/>
              </a:rPr>
              <a:t> </a:t>
            </a:r>
            <a:r>
              <a:rPr lang="he-IL" sz="3200" b="1" dirty="0">
                <a:solidFill>
                  <a:srgbClr val="0000FF"/>
                </a:solidFill>
                <a:latin typeface="Times New Roman" pitchFamily="18" charset="0"/>
                <a:cs typeface="Times New Roman" pitchFamily="18" charset="0"/>
              </a:rPr>
              <a:t>פָּרַס כּוּשׁ </a:t>
            </a:r>
            <a:r>
              <a:rPr lang="he-IL" sz="3200" b="1" dirty="0" smtClean="0">
                <a:solidFill>
                  <a:srgbClr val="0000FF"/>
                </a:solidFill>
                <a:latin typeface="Times New Roman" pitchFamily="18" charset="0"/>
                <a:cs typeface="Times New Roman" pitchFamily="18" charset="0"/>
              </a:rPr>
              <a:t>וּפוּט</a:t>
            </a:r>
            <a:r>
              <a:rPr lang="en-US" sz="3200" b="1" dirty="0" smtClean="0">
                <a:solidFill>
                  <a:srgbClr val="0000FF"/>
                </a:solidFill>
                <a:latin typeface="Times New Roman" pitchFamily="18" charset="0"/>
                <a:cs typeface="Times New Roman" pitchFamily="18" charset="0"/>
              </a:rPr>
              <a:t> </a:t>
            </a:r>
            <a:r>
              <a:rPr lang="en-US" sz="2700" b="1" dirty="0" smtClean="0">
                <a:latin typeface="Times New Roman" panose="02020603050405020304" pitchFamily="18" charset="0"/>
                <a:cs typeface="Times New Roman" panose="02020603050405020304" pitchFamily="18" charset="0"/>
              </a:rPr>
              <a:t>with </a:t>
            </a:r>
            <a:r>
              <a:rPr lang="en-US" sz="2700" b="1" dirty="0">
                <a:latin typeface="Times New Roman" panose="02020603050405020304" pitchFamily="18" charset="0"/>
                <a:cs typeface="Times New Roman" panose="02020603050405020304" pitchFamily="18" charset="0"/>
              </a:rPr>
              <a:t>them, all of them with shield </a:t>
            </a:r>
            <a:r>
              <a:rPr lang="en-US" sz="2700" b="1" dirty="0" smtClean="0">
                <a:latin typeface="Times New Roman" panose="02020603050405020304" pitchFamily="18" charset="0"/>
                <a:cs typeface="Times New Roman" panose="02020603050405020304" pitchFamily="18" charset="0"/>
              </a:rPr>
              <a:t>&amp; helmet</a:t>
            </a:r>
            <a:r>
              <a:rPr lang="en-US" sz="2700" b="1" dirty="0">
                <a:latin typeface="Times New Roman" panose="02020603050405020304" pitchFamily="18" charset="0"/>
                <a:cs typeface="Times New Roman" panose="02020603050405020304" pitchFamily="18" charset="0"/>
              </a:rPr>
              <a:t>; </a:t>
            </a:r>
            <a:r>
              <a:rPr lang="en-US" sz="2700" b="1" dirty="0" smtClean="0">
                <a:solidFill>
                  <a:srgbClr val="C00000"/>
                </a:solidFill>
                <a:latin typeface="Times New Roman" panose="02020603050405020304" pitchFamily="18" charset="0"/>
                <a:cs typeface="Times New Roman" panose="02020603050405020304" pitchFamily="18" charset="0"/>
              </a:rPr>
              <a:t>Gomer</a:t>
            </a:r>
            <a:r>
              <a:rPr lang="en-US" sz="2700" b="1" dirty="0" smtClean="0">
                <a:latin typeface="Times New Roman" panose="02020603050405020304" pitchFamily="18" charset="0"/>
                <a:cs typeface="Times New Roman" panose="02020603050405020304" pitchFamily="18" charset="0"/>
              </a:rPr>
              <a:t> &amp; all </a:t>
            </a:r>
            <a:r>
              <a:rPr lang="en-US" sz="2700" b="1" dirty="0">
                <a:latin typeface="Times New Roman" panose="02020603050405020304" pitchFamily="18" charset="0"/>
                <a:cs typeface="Times New Roman" panose="02020603050405020304" pitchFamily="18" charset="0"/>
              </a:rPr>
              <a:t>his bands; the house of </a:t>
            </a:r>
            <a:r>
              <a:rPr lang="en-US" sz="2700" b="1" dirty="0" err="1">
                <a:solidFill>
                  <a:srgbClr val="C00000"/>
                </a:solidFill>
                <a:latin typeface="Times New Roman" panose="02020603050405020304" pitchFamily="18" charset="0"/>
                <a:cs typeface="Times New Roman" panose="02020603050405020304" pitchFamily="18" charset="0"/>
              </a:rPr>
              <a:t>Togarmah</a:t>
            </a:r>
            <a:r>
              <a:rPr lang="en-US" sz="2700" b="1" dirty="0">
                <a:latin typeface="Times New Roman" panose="02020603050405020304" pitchFamily="18" charset="0"/>
                <a:cs typeface="Times New Roman" panose="02020603050405020304" pitchFamily="18" charset="0"/>
              </a:rPr>
              <a:t> in the uttermost parts of the </a:t>
            </a:r>
            <a:r>
              <a:rPr lang="en-US" sz="2700" b="1" dirty="0" smtClean="0">
                <a:latin typeface="Times New Roman" panose="02020603050405020304" pitchFamily="18" charset="0"/>
                <a:cs typeface="Times New Roman" panose="02020603050405020304" pitchFamily="18" charset="0"/>
              </a:rPr>
              <a:t>north, and all </a:t>
            </a:r>
            <a:r>
              <a:rPr lang="en-US" sz="2700" b="1" dirty="0">
                <a:latin typeface="Times New Roman" panose="02020603050405020304" pitchFamily="18" charset="0"/>
                <a:cs typeface="Times New Roman" panose="02020603050405020304" pitchFamily="18" charset="0"/>
              </a:rPr>
              <a:t>his </a:t>
            </a:r>
            <a:r>
              <a:rPr lang="en-US" sz="2700" b="1" dirty="0" smtClean="0">
                <a:latin typeface="Times New Roman" panose="02020603050405020304" pitchFamily="18" charset="0"/>
                <a:cs typeface="Times New Roman" panose="02020603050405020304" pitchFamily="18" charset="0"/>
              </a:rPr>
              <a:t>bands [allies]; </a:t>
            </a:r>
            <a:r>
              <a:rPr lang="en-US" sz="2700" b="1" dirty="0">
                <a:latin typeface="Times New Roman" panose="02020603050405020304" pitchFamily="18" charset="0"/>
                <a:cs typeface="Times New Roman" panose="02020603050405020304" pitchFamily="18" charset="0"/>
              </a:rPr>
              <a:t>even many peoples with thee. </a:t>
            </a:r>
            <a:r>
              <a:rPr lang="en-US" sz="2700" b="1" dirty="0" smtClean="0">
                <a:solidFill>
                  <a:srgbClr val="C00000"/>
                </a:solidFill>
                <a:latin typeface="Times New Roman" panose="02020603050405020304" pitchFamily="18" charset="0"/>
                <a:cs typeface="Times New Roman" panose="02020603050405020304" pitchFamily="18" charset="0"/>
              </a:rPr>
              <a:t>Sheba</a:t>
            </a:r>
            <a:r>
              <a:rPr lang="en-US" sz="2700" b="1" dirty="0" smtClean="0">
                <a:latin typeface="Times New Roman" panose="02020603050405020304" pitchFamily="18" charset="0"/>
                <a:cs typeface="Times New Roman" panose="02020603050405020304" pitchFamily="18" charset="0"/>
              </a:rPr>
              <a:t> </a:t>
            </a:r>
            <a:r>
              <a:rPr lang="en-US" sz="2700" b="1" dirty="0" smtClean="0">
                <a:latin typeface="Times New Roman" panose="02020603050405020304" pitchFamily="18" charset="0"/>
                <a:cs typeface="Times New Roman" panose="02020603050405020304" pitchFamily="18" charset="0"/>
              </a:rPr>
              <a:t>and </a:t>
            </a:r>
            <a:r>
              <a:rPr lang="en-US" sz="2700" b="1" dirty="0" err="1" smtClean="0">
                <a:solidFill>
                  <a:srgbClr val="C00000"/>
                </a:solidFill>
                <a:latin typeface="Times New Roman" panose="02020603050405020304" pitchFamily="18" charset="0"/>
                <a:cs typeface="Times New Roman" panose="02020603050405020304" pitchFamily="18" charset="0"/>
              </a:rPr>
              <a:t>Dedan</a:t>
            </a:r>
            <a:r>
              <a:rPr lang="en-US" sz="2700" b="1" dirty="0" smtClean="0">
                <a:latin typeface="Times New Roman" panose="02020603050405020304" pitchFamily="18" charset="0"/>
                <a:cs typeface="Times New Roman" panose="02020603050405020304" pitchFamily="18" charset="0"/>
              </a:rPr>
              <a:t>, and t</a:t>
            </a:r>
            <a:r>
              <a:rPr lang="en-US" sz="2700" b="1" dirty="0" smtClean="0">
                <a:latin typeface="Times New Roman" panose="02020603050405020304" pitchFamily="18" charset="0"/>
                <a:cs typeface="Times New Roman" panose="02020603050405020304" pitchFamily="18" charset="0"/>
              </a:rPr>
              <a:t>he </a:t>
            </a:r>
            <a:r>
              <a:rPr lang="en-US" sz="2700" b="1" dirty="0">
                <a:latin typeface="Times New Roman" panose="02020603050405020304" pitchFamily="18" charset="0"/>
                <a:cs typeface="Times New Roman" panose="02020603050405020304" pitchFamily="18" charset="0"/>
              </a:rPr>
              <a:t>merchants of </a:t>
            </a:r>
            <a:r>
              <a:rPr lang="en-US" sz="2700" b="1" dirty="0" err="1" smtClean="0">
                <a:solidFill>
                  <a:srgbClr val="C00000"/>
                </a:solidFill>
                <a:latin typeface="Times New Roman" panose="02020603050405020304" pitchFamily="18" charset="0"/>
                <a:cs typeface="Times New Roman" panose="02020603050405020304" pitchFamily="18" charset="0"/>
              </a:rPr>
              <a:t>Tarshish</a:t>
            </a:r>
            <a:r>
              <a:rPr lang="en-US" sz="2700" b="1" dirty="0" smtClean="0">
                <a:latin typeface="Times New Roman" panose="02020603050405020304" pitchFamily="18" charset="0"/>
                <a:cs typeface="Times New Roman" panose="02020603050405020304" pitchFamily="18" charset="0"/>
              </a:rPr>
              <a:t>, </a:t>
            </a:r>
            <a:r>
              <a:rPr lang="en-US" sz="2700" b="1" dirty="0" smtClean="0">
                <a:latin typeface="Times New Roman" panose="02020603050405020304" pitchFamily="18" charset="0"/>
                <a:cs typeface="Times New Roman" panose="02020603050405020304" pitchFamily="18" charset="0"/>
              </a:rPr>
              <a:t>with </a:t>
            </a:r>
            <a:r>
              <a:rPr lang="en-US" sz="2700" b="1" dirty="0">
                <a:latin typeface="Times New Roman" panose="02020603050405020304" pitchFamily="18" charset="0"/>
                <a:cs typeface="Times New Roman" panose="02020603050405020304" pitchFamily="18" charset="0"/>
              </a:rPr>
              <a:t>all the </a:t>
            </a:r>
            <a:r>
              <a:rPr lang="en-US" sz="2700" b="1" dirty="0" smtClean="0">
                <a:latin typeface="Times New Roman" panose="02020603050405020304" pitchFamily="18" charset="0"/>
                <a:cs typeface="Times New Roman" panose="02020603050405020304" pitchFamily="18" charset="0"/>
              </a:rPr>
              <a:t>ravening lions thereof</a:t>
            </a:r>
            <a:r>
              <a:rPr lang="en-US" sz="2700" b="1" dirty="0">
                <a:latin typeface="Times New Roman" panose="02020603050405020304" pitchFamily="18" charset="0"/>
                <a:cs typeface="Times New Roman" panose="02020603050405020304" pitchFamily="18" charset="0"/>
              </a:rPr>
              <a:t>, shall say unto </a:t>
            </a:r>
            <a:r>
              <a:rPr lang="en-US" sz="2700" b="1" dirty="0" smtClean="0">
                <a:latin typeface="Times New Roman" panose="02020603050405020304" pitchFamily="18" charset="0"/>
                <a:cs typeface="Times New Roman" panose="02020603050405020304" pitchFamily="18" charset="0"/>
              </a:rPr>
              <a:t>you: </a:t>
            </a:r>
            <a:r>
              <a:rPr lang="en-US" sz="2700" b="1" dirty="0" smtClean="0">
                <a:latin typeface="Times New Roman" panose="02020603050405020304" pitchFamily="18" charset="0"/>
                <a:cs typeface="Times New Roman" panose="02020603050405020304" pitchFamily="18" charset="0"/>
              </a:rPr>
              <a:t>‘</a:t>
            </a:r>
            <a:r>
              <a:rPr lang="en-US" sz="2700" b="1" i="1" dirty="0" smtClean="0">
                <a:latin typeface="Times New Roman" panose="02020603050405020304" pitchFamily="18" charset="0"/>
                <a:cs typeface="Times New Roman" panose="02020603050405020304" pitchFamily="18" charset="0"/>
              </a:rPr>
              <a:t>Have </a:t>
            </a:r>
            <a:r>
              <a:rPr lang="en-US" sz="2700" b="1" i="1" dirty="0" smtClean="0">
                <a:latin typeface="Times New Roman" panose="02020603050405020304" pitchFamily="18" charset="0"/>
                <a:cs typeface="Times New Roman" panose="02020603050405020304" pitchFamily="18" charset="0"/>
              </a:rPr>
              <a:t>you come to </a:t>
            </a:r>
            <a:r>
              <a:rPr lang="en-US" sz="2700" b="1" i="1" dirty="0">
                <a:latin typeface="Times New Roman" panose="02020603050405020304" pitchFamily="18" charset="0"/>
                <a:cs typeface="Times New Roman" panose="02020603050405020304" pitchFamily="18" charset="0"/>
              </a:rPr>
              <a:t>take the </a:t>
            </a:r>
            <a:r>
              <a:rPr lang="en-US" sz="2700" b="1" i="1" dirty="0" smtClean="0">
                <a:latin typeface="Times New Roman" panose="02020603050405020304" pitchFamily="18" charset="0"/>
                <a:cs typeface="Times New Roman" panose="02020603050405020304" pitchFamily="18" charset="0"/>
              </a:rPr>
              <a:t>spoil</a:t>
            </a:r>
            <a:r>
              <a:rPr lang="en-US" sz="27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28600" y="6477000"/>
            <a:ext cx="4572000" cy="4572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24517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6984" t="9375" r="42606"/>
          <a:stretch>
            <a:fillRect/>
          </a:stretch>
        </p:blipFill>
        <p:spPr bwMode="auto">
          <a:xfrm>
            <a:off x="228599" y="228600"/>
            <a:ext cx="6400801" cy="868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572000" y="1447800"/>
            <a:ext cx="1961730" cy="400110"/>
          </a:xfrm>
          <a:prstGeom prst="rect">
            <a:avLst/>
          </a:prstGeom>
          <a:solidFill>
            <a:srgbClr val="CCFFFF"/>
          </a:solidFill>
          <a:ln w="38100">
            <a:solidFill>
              <a:srgbClr val="002060"/>
            </a:solidFill>
          </a:ln>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August 25, 2016</a:t>
            </a:r>
            <a:endParaRPr lang="en-US"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28600" y="7086600"/>
            <a:ext cx="6400800" cy="914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228600"/>
            <a:ext cx="6631072" cy="2616101"/>
          </a:xfrm>
          <a:prstGeom prst="rect">
            <a:avLst/>
          </a:prstGeom>
          <a:solidFill>
            <a:srgbClr val="EAEAEA"/>
          </a:solidFill>
          <a:ln w="57150">
            <a:solidFill>
              <a:srgbClr val="990000"/>
            </a:solidFill>
          </a:ln>
        </p:spPr>
        <p:txBody>
          <a:bodyPr wrap="square" rtlCol="0">
            <a:spAutoFit/>
          </a:bodyPr>
          <a:lstStyle/>
          <a:p>
            <a:pPr algn="ctr"/>
            <a:r>
              <a:rPr lang="en-US" sz="5200" b="1" dirty="0" smtClean="0">
                <a:latin typeface="Times New Roman" panose="02020603050405020304" pitchFamily="18" charset="0"/>
                <a:cs typeface="Times New Roman" panose="02020603050405020304" pitchFamily="18" charset="0"/>
              </a:rPr>
              <a:t>MEANWHILE, IRAN HAS A ‘NEW’ ALLY:</a:t>
            </a:r>
          </a:p>
          <a:p>
            <a:pPr algn="ctr"/>
            <a:r>
              <a:rPr lang="en-US" sz="6000" b="1" dirty="0" smtClean="0">
                <a:solidFill>
                  <a:srgbClr val="003300"/>
                </a:solidFill>
                <a:latin typeface="Times New Roman" panose="02020603050405020304" pitchFamily="18" charset="0"/>
                <a:cs typeface="Times New Roman" panose="02020603050405020304" pitchFamily="18" charset="0"/>
              </a:rPr>
              <a:t>AFGHANISTAN</a:t>
            </a:r>
            <a:endParaRPr lang="en-US" sz="6000" b="1" dirty="0">
              <a:solidFill>
                <a:srgbClr val="003300"/>
              </a:solidFill>
              <a:latin typeface="Times New Roman" panose="02020603050405020304" pitchFamily="18" charset="0"/>
              <a:cs typeface="Times New Roman" panose="02020603050405020304" pitchFamily="18" charset="0"/>
            </a:endParaRPr>
          </a:p>
        </p:txBody>
      </p:sp>
      <p:pic>
        <p:nvPicPr>
          <p:cNvPr id="242690" name="Picture 2" descr="http://cdn.newslook.com/f0/f05393d55233c979963129d0323a64e1/images/frame_0006.jpg"/>
          <p:cNvPicPr>
            <a:picLocks noChangeAspect="1" noChangeArrowheads="1"/>
          </p:cNvPicPr>
          <p:nvPr/>
        </p:nvPicPr>
        <p:blipFill>
          <a:blip r:embed="rId3" cstate="print"/>
          <a:srcRect l="10948" r="12241" b="2222"/>
          <a:stretch>
            <a:fillRect/>
          </a:stretch>
        </p:blipFill>
        <p:spPr bwMode="auto">
          <a:xfrm>
            <a:off x="228600" y="3124200"/>
            <a:ext cx="6400800" cy="4572000"/>
          </a:xfrm>
          <a:prstGeom prst="rect">
            <a:avLst/>
          </a:prstGeom>
          <a:noFill/>
          <a:ln w="57150">
            <a:solidFill>
              <a:srgbClr val="002060"/>
            </a:solidFill>
          </a:ln>
        </p:spPr>
      </p:pic>
      <p:sp>
        <p:nvSpPr>
          <p:cNvPr id="4" name="TextBox 3"/>
          <p:cNvSpPr txBox="1"/>
          <p:nvPr/>
        </p:nvSpPr>
        <p:spPr>
          <a:xfrm>
            <a:off x="228600" y="8001000"/>
            <a:ext cx="6400800" cy="984885"/>
          </a:xfrm>
          <a:prstGeom prst="rect">
            <a:avLst/>
          </a:prstGeom>
          <a:solidFill>
            <a:schemeClr val="bg2">
              <a:lumMod val="90000"/>
            </a:schemeClr>
          </a:solidFill>
          <a:ln w="57150">
            <a:solidFill>
              <a:schemeClr val="tx1"/>
            </a:solidFill>
          </a:ln>
        </p:spPr>
        <p:txBody>
          <a:bodyPr wrap="square" rtlCol="0">
            <a:spAutoFit/>
          </a:bodyPr>
          <a:lstStyle/>
          <a:p>
            <a:pPr algn="ctr"/>
            <a:r>
              <a:rPr lang="en-US" sz="2900" b="1" dirty="0" smtClean="0">
                <a:solidFill>
                  <a:srgbClr val="800000"/>
                </a:solidFill>
                <a:latin typeface="Times New Roman" panose="02020603050405020304" pitchFamily="18" charset="0"/>
                <a:cs typeface="Times New Roman" panose="02020603050405020304" pitchFamily="18" charset="0"/>
              </a:rPr>
              <a:t>Afghanistan &amp; Iran Strike Cooperation Pact Amid Tensions With US</a:t>
            </a:r>
            <a:endParaRPr lang="en-US" sz="2900" b="1" dirty="0">
              <a:solidFill>
                <a:srgbClr val="800000"/>
              </a:solidFill>
              <a:latin typeface="Times New Roman" panose="02020603050405020304" pitchFamily="18" charset="0"/>
              <a:cs typeface="Times New Roman" panose="02020603050405020304" pitchFamily="18" charset="0"/>
            </a:endParaRPr>
          </a:p>
        </p:txBody>
      </p:sp>
      <p:sp>
        <p:nvSpPr>
          <p:cNvPr id="6" name="Text Box 8"/>
          <p:cNvSpPr txBox="1">
            <a:spLocks noChangeArrowheads="1"/>
          </p:cNvSpPr>
          <p:nvPr/>
        </p:nvSpPr>
        <p:spPr bwMode="auto">
          <a:xfrm>
            <a:off x="4343400" y="3200400"/>
            <a:ext cx="2256954" cy="400110"/>
          </a:xfrm>
          <a:prstGeom prst="rect">
            <a:avLst/>
          </a:prstGeom>
          <a:solidFill>
            <a:srgbClr val="CCECFF"/>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December 13, 2013</a:t>
            </a:r>
            <a:endParaRPr lang="en-US" sz="2000" b="1" dirty="0">
              <a:latin typeface="Times New Roman"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304800"/>
            <a:ext cx="6631072" cy="4247317"/>
          </a:xfrm>
          <a:prstGeom prst="rect">
            <a:avLst/>
          </a:prstGeom>
          <a:solidFill>
            <a:srgbClr val="EAEAEA"/>
          </a:solidFill>
          <a:ln w="57150">
            <a:solidFill>
              <a:srgbClr val="990000"/>
            </a:solidFill>
          </a:ln>
        </p:spPr>
        <p:txBody>
          <a:bodyPr wrap="square" rtlCol="0">
            <a:spAutoFit/>
          </a:bodyPr>
          <a:lstStyle/>
          <a:p>
            <a:pPr algn="ctr"/>
            <a:r>
              <a:rPr lang="en-US" sz="6000" b="1" dirty="0" err="1" smtClean="0">
                <a:solidFill>
                  <a:srgbClr val="C00000"/>
                </a:solidFill>
                <a:latin typeface="Times New Roman" panose="02020603050405020304" pitchFamily="18" charset="0"/>
                <a:cs typeface="Times New Roman" panose="02020603050405020304" pitchFamily="18" charset="0"/>
              </a:rPr>
              <a:t>Meshech</a:t>
            </a:r>
            <a:r>
              <a:rPr lang="en-US" sz="6000" b="1" dirty="0" smtClean="0">
                <a:latin typeface="Times New Roman" panose="02020603050405020304" pitchFamily="18" charset="0"/>
                <a:cs typeface="Times New Roman" panose="02020603050405020304" pitchFamily="18" charset="0"/>
              </a:rPr>
              <a:t> &amp; </a:t>
            </a:r>
            <a:r>
              <a:rPr lang="en-US" sz="6000" b="1" dirty="0" smtClean="0">
                <a:solidFill>
                  <a:srgbClr val="C00000"/>
                </a:solidFill>
                <a:latin typeface="Times New Roman" panose="02020603050405020304" pitchFamily="18" charset="0"/>
                <a:cs typeface="Times New Roman" panose="02020603050405020304" pitchFamily="18" charset="0"/>
              </a:rPr>
              <a:t>Tubal</a:t>
            </a:r>
          </a:p>
          <a:p>
            <a:pPr algn="ctr"/>
            <a:r>
              <a:rPr lang="en-US" sz="5800" b="1" dirty="0" err="1" smtClean="0">
                <a:solidFill>
                  <a:srgbClr val="C00000"/>
                </a:solidFill>
                <a:latin typeface="Times New Roman" panose="02020603050405020304" pitchFamily="18" charset="0"/>
                <a:cs typeface="Times New Roman" panose="02020603050405020304" pitchFamily="18" charset="0"/>
              </a:rPr>
              <a:t>Gomer</a:t>
            </a:r>
            <a:r>
              <a:rPr lang="en-US" sz="5800" b="1" dirty="0" smtClean="0">
                <a:latin typeface="Times New Roman" panose="02020603050405020304" pitchFamily="18" charset="0"/>
                <a:cs typeface="Times New Roman" panose="02020603050405020304" pitchFamily="18" charset="0"/>
              </a:rPr>
              <a:t> &amp; </a:t>
            </a:r>
            <a:r>
              <a:rPr lang="en-US" sz="5800" b="1" dirty="0" err="1" smtClean="0">
                <a:solidFill>
                  <a:srgbClr val="C00000"/>
                </a:solidFill>
                <a:latin typeface="Times New Roman" panose="02020603050405020304" pitchFamily="18" charset="0"/>
                <a:cs typeface="Times New Roman" panose="02020603050405020304" pitchFamily="18" charset="0"/>
              </a:rPr>
              <a:t>Togarmah</a:t>
            </a:r>
            <a:endParaRPr lang="en-US" sz="5800" b="1" dirty="0" smtClean="0">
              <a:solidFill>
                <a:srgbClr val="C00000"/>
              </a:solidFill>
              <a:latin typeface="Times New Roman" panose="02020603050405020304" pitchFamily="18" charset="0"/>
              <a:cs typeface="Times New Roman" panose="02020603050405020304" pitchFamily="18" charset="0"/>
            </a:endParaRPr>
          </a:p>
          <a:p>
            <a:pPr algn="ctr"/>
            <a:r>
              <a:rPr lang="en-US" sz="5400" b="1" dirty="0" smtClean="0">
                <a:solidFill>
                  <a:srgbClr val="002060"/>
                </a:solidFill>
                <a:latin typeface="Times New Roman" panose="02020603050405020304" pitchFamily="18" charset="0"/>
                <a:cs typeface="Times New Roman" panose="02020603050405020304" pitchFamily="18" charset="0"/>
              </a:rPr>
              <a:t>(= TURKEY / SYRIA </a:t>
            </a:r>
            <a:r>
              <a:rPr lang="en-US" sz="4400" b="1" dirty="0" smtClean="0">
                <a:solidFill>
                  <a:srgbClr val="002060"/>
                </a:solidFill>
                <a:latin typeface="Times New Roman" panose="02020603050405020304" pitchFamily="18" charset="0"/>
                <a:cs typeface="Times New Roman" panose="02020603050405020304" pitchFamily="18" charset="0"/>
              </a:rPr>
              <a:t>RUSSIA / CAUCASIANS)</a:t>
            </a:r>
          </a:p>
          <a:p>
            <a:pPr algn="ctr"/>
            <a:r>
              <a:rPr lang="en-US" sz="5400" b="1" i="1" dirty="0" smtClean="0">
                <a:solidFill>
                  <a:schemeClr val="tx1">
                    <a:lumMod val="95000"/>
                    <a:lumOff val="5000"/>
                  </a:schemeClr>
                </a:solidFill>
                <a:latin typeface="Times New Roman" panose="02020603050405020304" pitchFamily="18" charset="0"/>
                <a:cs typeface="Times New Roman" panose="02020603050405020304" pitchFamily="18" charset="0"/>
              </a:rPr>
              <a:t>aka</a:t>
            </a:r>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 Rosh / Scythians</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28600" y="4724400"/>
            <a:ext cx="6400800" cy="4293483"/>
          </a:xfrm>
          <a:prstGeom prst="rect">
            <a:avLst/>
          </a:prstGeom>
          <a:solidFill>
            <a:srgbClr val="DDDDDD"/>
          </a:solidFill>
          <a:ln w="57150">
            <a:solidFill>
              <a:schemeClr val="tx1"/>
            </a:solidFill>
          </a:ln>
        </p:spPr>
        <p:txBody>
          <a:bodyPr wrap="square" rtlCol="0">
            <a:spAutoFit/>
          </a:bodyPr>
          <a:lstStyle/>
          <a:p>
            <a:pPr algn="just"/>
            <a:r>
              <a:rPr lang="en-US" sz="3900" b="1" dirty="0" smtClean="0">
                <a:latin typeface="Times New Roman" pitchFamily="18" charset="0"/>
                <a:cs typeface="Times New Roman" pitchFamily="18" charset="0"/>
              </a:rPr>
              <a:t>The ancient Jewish historian </a:t>
            </a:r>
            <a:r>
              <a:rPr lang="en-US" sz="3900" b="1" dirty="0" smtClean="0">
                <a:solidFill>
                  <a:srgbClr val="0000FF"/>
                </a:solidFill>
                <a:latin typeface="Times New Roman" pitchFamily="18" charset="0"/>
                <a:cs typeface="Times New Roman" pitchFamily="18" charset="0"/>
              </a:rPr>
              <a:t>Josephus</a:t>
            </a:r>
            <a:r>
              <a:rPr lang="en-US" sz="3900" b="1" dirty="0" smtClean="0">
                <a:latin typeface="Times New Roman" pitchFamily="18" charset="0"/>
                <a:cs typeface="Times New Roman" pitchFamily="18" charset="0"/>
              </a:rPr>
              <a:t> identifies them as the Scythians: “</a:t>
            </a:r>
            <a:r>
              <a:rPr lang="en-US" sz="3900" b="1" dirty="0" err="1" smtClean="0">
                <a:latin typeface="Times New Roman" pitchFamily="18" charset="0"/>
                <a:cs typeface="Times New Roman" pitchFamily="18" charset="0"/>
              </a:rPr>
              <a:t>Magog</a:t>
            </a:r>
            <a:r>
              <a:rPr lang="en-US" sz="3900" b="1" dirty="0" smtClean="0">
                <a:latin typeface="Times New Roman" pitchFamily="18" charset="0"/>
                <a:cs typeface="Times New Roman" pitchFamily="18" charset="0"/>
              </a:rPr>
              <a:t> founded those that from him were named </a:t>
            </a:r>
            <a:r>
              <a:rPr lang="en-US" sz="3900" b="1" dirty="0" err="1" smtClean="0">
                <a:latin typeface="Times New Roman" pitchFamily="18" charset="0"/>
                <a:cs typeface="Times New Roman" pitchFamily="18" charset="0"/>
              </a:rPr>
              <a:t>Magogites</a:t>
            </a:r>
            <a:r>
              <a:rPr lang="en-US" sz="3900" b="1" dirty="0" smtClean="0">
                <a:latin typeface="Times New Roman" pitchFamily="18" charset="0"/>
                <a:cs typeface="Times New Roman" pitchFamily="18" charset="0"/>
              </a:rPr>
              <a:t>, but who are by the Greeks called Scythians.” </a:t>
            </a:r>
            <a:r>
              <a:rPr lang="en-US" sz="2800" b="1" dirty="0" smtClean="0">
                <a:latin typeface="Times New Roman" pitchFamily="18" charset="0"/>
                <a:cs typeface="Times New Roman" pitchFamily="18" charset="0"/>
              </a:rPr>
              <a:t>Josephus 1:6:1</a:t>
            </a:r>
            <a:endParaRPr lang="en-US" sz="2800" dirty="0">
              <a:latin typeface="Times New Roman" pitchFamily="18" charset="0"/>
              <a:cs typeface="Times New Roman"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003" t="14273" r="25798" b="11167"/>
          <a:stretch/>
        </p:blipFill>
        <p:spPr bwMode="auto">
          <a:xfrm>
            <a:off x="152400" y="152400"/>
            <a:ext cx="6553200" cy="883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3" name="Text Box 8"/>
          <p:cNvSpPr txBox="1">
            <a:spLocks noChangeArrowheads="1"/>
          </p:cNvSpPr>
          <p:nvPr/>
        </p:nvSpPr>
        <p:spPr bwMode="auto">
          <a:xfrm>
            <a:off x="4267200" y="685800"/>
            <a:ext cx="2309568" cy="400110"/>
          </a:xfrm>
          <a:prstGeom prst="rect">
            <a:avLst/>
          </a:prstGeom>
          <a:solidFill>
            <a:srgbClr val="CCECFF"/>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December 20, 2012</a:t>
            </a:r>
            <a:endParaRPr lang="en-US" sz="2000" b="1" dirty="0">
              <a:latin typeface="Times New Roman" pitchFamily="18" charset="0"/>
            </a:endParaRPr>
          </a:p>
        </p:txBody>
      </p:sp>
      <p:pic>
        <p:nvPicPr>
          <p:cNvPr id="4101"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1600200"/>
            <a:ext cx="6400800" cy="6477000"/>
          </a:xfrm>
          <a:prstGeom prst="rect">
            <a:avLst/>
          </a:prstGeom>
          <a:ln w="38100">
            <a:solidFill>
              <a:srgbClr val="FFC000"/>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8" name="Oval 7"/>
          <p:cNvSpPr/>
          <p:nvPr/>
        </p:nvSpPr>
        <p:spPr>
          <a:xfrm>
            <a:off x="1828800" y="4876800"/>
            <a:ext cx="914400" cy="914400"/>
          </a:xfrm>
          <a:prstGeom prst="ellipse">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6781800"/>
            <a:ext cx="6248400" cy="2123658"/>
          </a:xfrm>
          <a:prstGeom prst="rect">
            <a:avLst/>
          </a:prstGeom>
          <a:solidFill>
            <a:srgbClr val="FFFFFF"/>
          </a:solidFill>
          <a:ln w="57150">
            <a:solidFill>
              <a:srgbClr val="0070C0"/>
            </a:solidFill>
          </a:ln>
        </p:spPr>
        <p:txBody>
          <a:bodyPr wrap="square" rtlCol="0">
            <a:spAutoFit/>
          </a:bodyPr>
          <a:lstStyle/>
          <a:p>
            <a:pPr algn="just"/>
            <a:r>
              <a:rPr lang="en-US" sz="3300" b="1" dirty="0" smtClean="0">
                <a:latin typeface="Times New Roman" pitchFamily="18" charset="0"/>
                <a:cs typeface="Times New Roman" pitchFamily="18" charset="0"/>
              </a:rPr>
              <a:t>The circled area includes </a:t>
            </a:r>
            <a:r>
              <a:rPr lang="en-US" sz="3300" b="1" dirty="0" err="1" smtClean="0">
                <a:latin typeface="Times New Roman" pitchFamily="18" charset="0"/>
                <a:cs typeface="Times New Roman" pitchFamily="18" charset="0"/>
              </a:rPr>
              <a:t>Gomer</a:t>
            </a:r>
            <a:r>
              <a:rPr lang="en-US" sz="3300" b="1" dirty="0" smtClean="0">
                <a:latin typeface="Times New Roman" pitchFamily="18" charset="0"/>
                <a:cs typeface="Times New Roman" pitchFamily="18" charset="0"/>
              </a:rPr>
              <a:t>, Meshach, </a:t>
            </a:r>
            <a:r>
              <a:rPr lang="en-US" sz="3300" b="1" dirty="0" err="1" smtClean="0">
                <a:latin typeface="Times New Roman" pitchFamily="18" charset="0"/>
                <a:cs typeface="Times New Roman" pitchFamily="18" charset="0"/>
              </a:rPr>
              <a:t>Tarshish</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Togarmah</a:t>
            </a:r>
            <a:r>
              <a:rPr lang="en-US" sz="3300" b="1" dirty="0" smtClean="0">
                <a:latin typeface="Times New Roman" pitchFamily="18" charset="0"/>
                <a:cs typeface="Times New Roman" pitchFamily="18" charset="0"/>
              </a:rPr>
              <a:t>, &amp; Tubal; beyond this are the ‘uttermost parts of the north.’</a:t>
            </a:r>
            <a:endParaRPr lang="en-US" sz="3300" b="1" dirty="0"/>
          </a:p>
        </p:txBody>
      </p:sp>
      <p:cxnSp>
        <p:nvCxnSpPr>
          <p:cNvPr id="9" name="Straight Arrow Connector 8"/>
          <p:cNvCxnSpPr/>
          <p:nvPr/>
        </p:nvCxnSpPr>
        <p:spPr>
          <a:xfrm flipV="1">
            <a:off x="2514600" y="3733800"/>
            <a:ext cx="609600" cy="1143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438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ircle(in)">
                                      <p:cBhvr>
                                        <p:cTn id="7" dur="750"/>
                                        <p:tgtEl>
                                          <p:spTgt spid="41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145" t="5471" r="46870" b="4965"/>
          <a:stretch/>
        </p:blipFill>
        <p:spPr bwMode="auto">
          <a:xfrm>
            <a:off x="228600" y="228600"/>
            <a:ext cx="6400800" cy="8748261"/>
          </a:xfrm>
          <a:prstGeom prst="rect">
            <a:avLst/>
          </a:prstGeom>
          <a:noFill/>
          <a:ln w="5715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4267200" y="381000"/>
            <a:ext cx="2256954" cy="400110"/>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February 18, 2013</a:t>
            </a:r>
            <a:endParaRPr lang="en-US" sz="2000" b="1" dirty="0">
              <a:latin typeface="Times New Roman" pitchFamily="18" charset="0"/>
            </a:endParaRPr>
          </a:p>
        </p:txBody>
      </p:sp>
      <p:sp>
        <p:nvSpPr>
          <p:cNvPr id="10" name="Rectangle 9"/>
          <p:cNvSpPr/>
          <p:nvPr/>
        </p:nvSpPr>
        <p:spPr>
          <a:xfrm>
            <a:off x="304800" y="6324600"/>
            <a:ext cx="6019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888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15212" t="17167" r="40032" b="7943"/>
          <a:stretch>
            <a:fillRect/>
          </a:stretch>
        </p:blipFill>
        <p:spPr bwMode="auto">
          <a:xfrm>
            <a:off x="228600" y="533400"/>
            <a:ext cx="6400800" cy="815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8"/>
          <p:cNvSpPr txBox="1">
            <a:spLocks noChangeArrowheads="1"/>
          </p:cNvSpPr>
          <p:nvPr/>
        </p:nvSpPr>
        <p:spPr bwMode="auto">
          <a:xfrm>
            <a:off x="4191000" y="228600"/>
            <a:ext cx="2333154" cy="400110"/>
          </a:xfrm>
          <a:prstGeom prst="rect">
            <a:avLst/>
          </a:prstGeom>
          <a:solidFill>
            <a:srgbClr val="FFFFCC"/>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September 12, 2013</a:t>
            </a:r>
            <a:endParaRPr lang="en-US" sz="2000" b="1" dirty="0">
              <a:latin typeface="Times New Roman" pitchFamily="18" charset="0"/>
            </a:endParaRPr>
          </a:p>
        </p:txBody>
      </p:sp>
      <p:sp>
        <p:nvSpPr>
          <p:cNvPr id="9" name="Rectangle 8"/>
          <p:cNvSpPr/>
          <p:nvPr/>
        </p:nvSpPr>
        <p:spPr>
          <a:xfrm>
            <a:off x="228600" y="7162800"/>
            <a:ext cx="6324600" cy="1371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4281714" y="1066800"/>
            <a:ext cx="2295054" cy="400110"/>
          </a:xfrm>
          <a:prstGeom prst="rect">
            <a:avLst/>
          </a:prstGeom>
          <a:solidFill>
            <a:srgbClr val="CCECFF"/>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November 08, 2013</a:t>
            </a:r>
            <a:endParaRPr lang="en-US" sz="2000" b="1" dirty="0">
              <a:latin typeface="Times New Roman" pitchFamily="18"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8171" t="9796" r="36587" b="5307"/>
          <a:stretch/>
        </p:blipFill>
        <p:spPr bwMode="auto">
          <a:xfrm>
            <a:off x="152400" y="152400"/>
            <a:ext cx="6520346" cy="883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5" name="Text Box 8"/>
          <p:cNvSpPr txBox="1">
            <a:spLocks noChangeArrowheads="1"/>
          </p:cNvSpPr>
          <p:nvPr/>
        </p:nvSpPr>
        <p:spPr bwMode="auto">
          <a:xfrm>
            <a:off x="4191000" y="1066800"/>
            <a:ext cx="2295054" cy="400110"/>
          </a:xfrm>
          <a:prstGeom prst="rect">
            <a:avLst/>
          </a:prstGeom>
          <a:solidFill>
            <a:srgbClr val="CCECFF"/>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November 08, 2013</a:t>
            </a:r>
            <a:endParaRPr lang="en-US" sz="2000" b="1" dirty="0">
              <a:latin typeface="Times New Roman" pitchFamily="18" charset="0"/>
            </a:endParaRPr>
          </a:p>
        </p:txBody>
      </p:sp>
      <p:sp>
        <p:nvSpPr>
          <p:cNvPr id="6" name="TextBox 5"/>
          <p:cNvSpPr txBox="1"/>
          <p:nvPr/>
        </p:nvSpPr>
        <p:spPr>
          <a:xfrm>
            <a:off x="211372" y="1683657"/>
            <a:ext cx="6402401" cy="7155805"/>
          </a:xfrm>
          <a:prstGeom prst="rect">
            <a:avLst/>
          </a:prstGeom>
          <a:solidFill>
            <a:srgbClr val="EAEAEA"/>
          </a:solidFill>
          <a:ln w="38100">
            <a:solidFill>
              <a:srgbClr val="0070C0"/>
            </a:solidFill>
          </a:ln>
        </p:spPr>
        <p:txBody>
          <a:bodyPr wrap="square" rtlCol="0">
            <a:spAutoFit/>
          </a:bodyPr>
          <a:lstStyle/>
          <a:p>
            <a:pPr algn="just"/>
            <a:r>
              <a:rPr lang="en-US" sz="2700" b="1" dirty="0" smtClean="0">
                <a:solidFill>
                  <a:srgbClr val="C00000"/>
                </a:solidFill>
                <a:latin typeface="Times New Roman" pitchFamily="18" charset="0"/>
                <a:cs typeface="Times New Roman" pitchFamily="18" charset="0"/>
              </a:rPr>
              <a:t>●</a:t>
            </a:r>
            <a:r>
              <a:rPr lang="en-US" sz="2700" b="1" dirty="0" err="1" smtClean="0">
                <a:latin typeface="Times New Roman" pitchFamily="18" charset="0"/>
                <a:cs typeface="Times New Roman" pitchFamily="18" charset="0"/>
              </a:rPr>
              <a:t>Erdogan</a:t>
            </a:r>
            <a:r>
              <a:rPr lang="en-US" sz="2700" b="1" dirty="0" smtClean="0">
                <a:latin typeface="Times New Roman" pitchFamily="18" charset="0"/>
                <a:cs typeface="Times New Roman" pitchFamily="18" charset="0"/>
              </a:rPr>
              <a:t> </a:t>
            </a:r>
            <a:r>
              <a:rPr lang="en-US" sz="2700" b="1" dirty="0">
                <a:latin typeface="Times New Roman" pitchFamily="18" charset="0"/>
                <a:cs typeface="Times New Roman" pitchFamily="18" charset="0"/>
              </a:rPr>
              <a:t>remains intent on unseating </a:t>
            </a:r>
            <a:r>
              <a:rPr lang="en-US" sz="2700" b="1" dirty="0" smtClean="0">
                <a:latin typeface="Times New Roman" pitchFamily="18" charset="0"/>
                <a:cs typeface="Times New Roman" pitchFamily="18" charset="0"/>
              </a:rPr>
              <a:t>President </a:t>
            </a:r>
            <a:r>
              <a:rPr lang="en-US" sz="2700" b="1" dirty="0">
                <a:latin typeface="Times New Roman" pitchFamily="18" charset="0"/>
                <a:cs typeface="Times New Roman" pitchFamily="18" charset="0"/>
              </a:rPr>
              <a:t>Bashar Assad, who was one of his early allies</a:t>
            </a:r>
            <a:r>
              <a:rPr lang="en-US" sz="2700" b="1" dirty="0" smtClean="0">
                <a:latin typeface="Times New Roman" pitchFamily="18" charset="0"/>
                <a:cs typeface="Times New Roman" pitchFamily="18" charset="0"/>
              </a:rPr>
              <a:t>.</a:t>
            </a:r>
            <a:endParaRPr lang="en-US" sz="2700" b="1" dirty="0">
              <a:latin typeface="Times New Roman" pitchFamily="18" charset="0"/>
              <a:cs typeface="Times New Roman" pitchFamily="18" charset="0"/>
            </a:endParaRPr>
          </a:p>
          <a:p>
            <a:pPr algn="just"/>
            <a:r>
              <a:rPr lang="en-US" sz="2700" b="1" dirty="0" smtClean="0">
                <a:solidFill>
                  <a:srgbClr val="C00000"/>
                </a:solidFill>
                <a:latin typeface="Times New Roman" pitchFamily="18" charset="0"/>
                <a:cs typeface="Times New Roman" pitchFamily="18" charset="0"/>
              </a:rPr>
              <a:t>●</a:t>
            </a:r>
            <a:r>
              <a:rPr lang="en-US" sz="2700" b="1" dirty="0" smtClean="0">
                <a:latin typeface="Times New Roman" pitchFamily="18" charset="0"/>
                <a:cs typeface="Times New Roman" pitchFamily="18" charset="0"/>
              </a:rPr>
              <a:t>He </a:t>
            </a:r>
            <a:r>
              <a:rPr lang="en-US" sz="2700" b="1" dirty="0">
                <a:latin typeface="Times New Roman" pitchFamily="18" charset="0"/>
                <a:cs typeface="Times New Roman" pitchFamily="18" charset="0"/>
              </a:rPr>
              <a:t>continues to strongly support </a:t>
            </a:r>
            <a:r>
              <a:rPr lang="en-US" sz="2700" b="1" dirty="0" smtClean="0">
                <a:latin typeface="Times New Roman" pitchFamily="18" charset="0"/>
                <a:cs typeface="Times New Roman" pitchFamily="18" charset="0"/>
              </a:rPr>
              <a:t>the Muslim Brotherhood, which </a:t>
            </a:r>
            <a:r>
              <a:rPr lang="en-US" sz="2700" b="1" dirty="0">
                <a:latin typeface="Times New Roman" pitchFamily="18" charset="0"/>
                <a:cs typeface="Times New Roman" pitchFamily="18" charset="0"/>
              </a:rPr>
              <a:t>has pitted Turkey against the current Egyptian ruler, General Abdel Fattah al-</a:t>
            </a:r>
            <a:r>
              <a:rPr lang="en-US" sz="2700" b="1" dirty="0" err="1">
                <a:latin typeface="Times New Roman" pitchFamily="18" charset="0"/>
                <a:cs typeface="Times New Roman" pitchFamily="18" charset="0"/>
              </a:rPr>
              <a:t>Sisi</a:t>
            </a:r>
            <a:r>
              <a:rPr lang="en-US" sz="2700" b="1" dirty="0" smtClean="0">
                <a:latin typeface="Times New Roman" pitchFamily="18" charset="0"/>
                <a:cs typeface="Times New Roman" pitchFamily="18" charset="0"/>
              </a:rPr>
              <a:t>.</a:t>
            </a:r>
            <a:endParaRPr lang="en-US" sz="2700" b="1" dirty="0">
              <a:latin typeface="Times New Roman" pitchFamily="18" charset="0"/>
              <a:cs typeface="Times New Roman" pitchFamily="18" charset="0"/>
            </a:endParaRPr>
          </a:p>
          <a:p>
            <a:pPr algn="just"/>
            <a:r>
              <a:rPr lang="en-US" sz="2700" b="1" dirty="0" smtClean="0">
                <a:solidFill>
                  <a:srgbClr val="C00000"/>
                </a:solidFill>
                <a:latin typeface="Times New Roman" pitchFamily="18" charset="0"/>
                <a:cs typeface="Times New Roman" pitchFamily="18" charset="0"/>
              </a:rPr>
              <a:t>●</a:t>
            </a:r>
            <a:r>
              <a:rPr lang="en-US" sz="2700" b="1" dirty="0" smtClean="0">
                <a:latin typeface="Times New Roman" pitchFamily="18" charset="0"/>
                <a:cs typeface="Times New Roman" pitchFamily="18" charset="0"/>
              </a:rPr>
              <a:t>Turkey </a:t>
            </a:r>
            <a:r>
              <a:rPr lang="en-US" sz="2700" b="1" dirty="0">
                <a:latin typeface="Times New Roman" pitchFamily="18" charset="0"/>
                <a:cs typeface="Times New Roman" pitchFamily="18" charset="0"/>
              </a:rPr>
              <a:t>is viewed with suspicion by the Palestinian Authority because of its strong backing of their mortal rival </a:t>
            </a:r>
            <a:r>
              <a:rPr lang="en-US" sz="2700" b="1" dirty="0" smtClean="0">
                <a:solidFill>
                  <a:srgbClr val="C00000"/>
                </a:solidFill>
                <a:latin typeface="Times New Roman" pitchFamily="18" charset="0"/>
                <a:cs typeface="Times New Roman" pitchFamily="18" charset="0"/>
              </a:rPr>
              <a:t>HAMAS</a:t>
            </a:r>
            <a:r>
              <a:rPr lang="en-US" sz="2700" b="1" dirty="0" smtClean="0">
                <a:latin typeface="Times New Roman" pitchFamily="18" charset="0"/>
                <a:cs typeface="Times New Roman" pitchFamily="18" charset="0"/>
              </a:rPr>
              <a:t>.</a:t>
            </a:r>
            <a:endParaRPr lang="en-US" sz="2700" b="1" dirty="0">
              <a:latin typeface="Times New Roman" pitchFamily="18" charset="0"/>
              <a:cs typeface="Times New Roman" pitchFamily="18" charset="0"/>
            </a:endParaRPr>
          </a:p>
          <a:p>
            <a:pPr algn="just"/>
            <a:r>
              <a:rPr lang="en-US" sz="2700" b="1" dirty="0" smtClean="0">
                <a:solidFill>
                  <a:srgbClr val="C00000"/>
                </a:solidFill>
                <a:latin typeface="Times New Roman" pitchFamily="18" charset="0"/>
                <a:cs typeface="Times New Roman" pitchFamily="18" charset="0"/>
              </a:rPr>
              <a:t>●</a:t>
            </a:r>
            <a:r>
              <a:rPr lang="en-US" sz="2700" b="1" dirty="0" smtClean="0">
                <a:latin typeface="Times New Roman" pitchFamily="18" charset="0"/>
                <a:cs typeface="Times New Roman" pitchFamily="18" charset="0"/>
              </a:rPr>
              <a:t>Relations </a:t>
            </a:r>
            <a:r>
              <a:rPr lang="en-US" sz="2700" b="1" dirty="0">
                <a:latin typeface="Times New Roman" pitchFamily="18" charset="0"/>
                <a:cs typeface="Times New Roman" pitchFamily="18" charset="0"/>
              </a:rPr>
              <a:t>with Saudi Arabia have also cooled off, partly because Turkey, which has a Sunni majority, has started </a:t>
            </a:r>
            <a:r>
              <a:rPr lang="en-US" sz="2500" b="1" dirty="0">
                <a:latin typeface="Times New Roman" pitchFamily="18" charset="0"/>
                <a:cs typeface="Times New Roman" pitchFamily="18" charset="0"/>
              </a:rPr>
              <a:t>repairing </a:t>
            </a:r>
            <a:r>
              <a:rPr lang="en-US" sz="2700" b="1" dirty="0">
                <a:latin typeface="Times New Roman" pitchFamily="18" charset="0"/>
                <a:cs typeface="Times New Roman" pitchFamily="18" charset="0"/>
              </a:rPr>
              <a:t>ties with Shiite powers, </a:t>
            </a:r>
            <a:r>
              <a:rPr lang="en-US" sz="2500" b="1" dirty="0">
                <a:latin typeface="Times New Roman" pitchFamily="18" charset="0"/>
                <a:cs typeface="Times New Roman" pitchFamily="18" charset="0"/>
              </a:rPr>
              <a:t>including </a:t>
            </a:r>
            <a:r>
              <a:rPr lang="en-US" sz="2700" b="1" dirty="0">
                <a:latin typeface="Times New Roman" pitchFamily="18" charset="0"/>
                <a:cs typeface="Times New Roman" pitchFamily="18" charset="0"/>
              </a:rPr>
              <a:t>not only Iraqi Prime Minister </a:t>
            </a:r>
            <a:r>
              <a:rPr lang="en-US" sz="2700" b="1" dirty="0" err="1">
                <a:latin typeface="Times New Roman" pitchFamily="18" charset="0"/>
                <a:cs typeface="Times New Roman" pitchFamily="18" charset="0"/>
              </a:rPr>
              <a:t>Nouri</a:t>
            </a:r>
            <a:r>
              <a:rPr lang="en-US" sz="2700" b="1" dirty="0">
                <a:latin typeface="Times New Roman" pitchFamily="18" charset="0"/>
                <a:cs typeface="Times New Roman" pitchFamily="18" charset="0"/>
              </a:rPr>
              <a:t> </a:t>
            </a:r>
            <a:r>
              <a:rPr lang="en-US" sz="2700" b="1" dirty="0" smtClean="0">
                <a:latin typeface="Times New Roman" pitchFamily="18" charset="0"/>
                <a:cs typeface="Times New Roman" pitchFamily="18" charset="0"/>
              </a:rPr>
              <a:t>Al-Maliki </a:t>
            </a:r>
            <a:r>
              <a:rPr lang="en-US" sz="2700" b="1" dirty="0">
                <a:latin typeface="Times New Roman" pitchFamily="18" charset="0"/>
                <a:cs typeface="Times New Roman" pitchFamily="18" charset="0"/>
              </a:rPr>
              <a:t>but, most troubling to America, the mullahs who rule Iran.</a:t>
            </a:r>
          </a:p>
        </p:txBody>
      </p:sp>
    </p:spTree>
    <p:extLst>
      <p:ext uri="{BB962C8B-B14F-4D97-AF65-F5344CB8AC3E}">
        <p14:creationId xmlns="" xmlns:p14="http://schemas.microsoft.com/office/powerpoint/2010/main" val="187450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0498" t="12500" r="44949"/>
          <a:stretch>
            <a:fillRect/>
          </a:stretch>
        </p:blipFill>
        <p:spPr bwMode="auto">
          <a:xfrm>
            <a:off x="228600" y="228599"/>
            <a:ext cx="6400800" cy="8686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3"/>
          <p:cNvPicPr>
            <a:picLocks noChangeAspect="1" noChangeArrowheads="1"/>
          </p:cNvPicPr>
          <p:nvPr/>
        </p:nvPicPr>
        <p:blipFill>
          <a:blip r:embed="rId4" cstate="print"/>
          <a:srcRect l="24051" t="10417" r="43558" b="4167"/>
          <a:stretch>
            <a:fillRect/>
          </a:stretch>
        </p:blipFill>
        <p:spPr bwMode="auto">
          <a:xfrm>
            <a:off x="304800" y="2133601"/>
            <a:ext cx="6248400" cy="670560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0" name="Text Box 8"/>
          <p:cNvSpPr txBox="1">
            <a:spLocks noChangeArrowheads="1"/>
          </p:cNvSpPr>
          <p:nvPr/>
        </p:nvSpPr>
        <p:spPr bwMode="auto">
          <a:xfrm>
            <a:off x="5181600" y="304800"/>
            <a:ext cx="1371600" cy="338554"/>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latin typeface="Times New Roman" pitchFamily="18" charset="0"/>
              </a:rPr>
              <a:t>Oct. 19, 2015</a:t>
            </a:r>
            <a:endParaRPr lang="en-US" sz="1600" b="1" dirty="0">
              <a:latin typeface="Times New Roman" pitchFamily="18" charset="0"/>
            </a:endParaRPr>
          </a:p>
        </p:txBody>
      </p:sp>
    </p:spTree>
    <p:extLst>
      <p:ext uri="{BB962C8B-B14F-4D97-AF65-F5344CB8AC3E}">
        <p14:creationId xmlns:p14="http://schemas.microsoft.com/office/powerpoint/2010/main" xmlns="" val="6153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l="7181" t="20972" r="32762" b="47865"/>
          <a:stretch>
            <a:fillRect/>
          </a:stretch>
        </p:blipFill>
        <p:spPr bwMode="auto">
          <a:xfrm>
            <a:off x="228600" y="762000"/>
            <a:ext cx="64008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800600" y="228600"/>
            <a:ext cx="1705162" cy="400110"/>
          </a:xfrm>
          <a:prstGeom prst="rect">
            <a:avLst/>
          </a:prstGeom>
          <a:solidFill>
            <a:srgbClr val="CCFFFF">
              <a:alpha val="98039"/>
            </a:srgbClr>
          </a:solidFill>
          <a:ln w="38100">
            <a:solidFill>
              <a:srgbClr val="002060"/>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April 11, 2016</a:t>
            </a:r>
            <a:endParaRPr lang="en-US" sz="2000" b="1" dirty="0">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4" cstate="print"/>
          <a:srcRect l="26765" t="29100" r="32762" b="5878"/>
          <a:stretch>
            <a:fillRect/>
          </a:stretch>
        </p:blipFill>
        <p:spPr bwMode="auto">
          <a:xfrm>
            <a:off x="228600" y="2971800"/>
            <a:ext cx="6411686"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28600" y="762000"/>
            <a:ext cx="1752600" cy="685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13470" t="9375" r="42606" b="4167"/>
          <a:stretch>
            <a:fillRect/>
          </a:stretch>
        </p:blipFill>
        <p:spPr bwMode="auto">
          <a:xfrm>
            <a:off x="228600" y="228600"/>
            <a:ext cx="6400800" cy="8647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8"/>
          <p:cNvSpPr txBox="1">
            <a:spLocks noChangeArrowheads="1"/>
          </p:cNvSpPr>
          <p:nvPr/>
        </p:nvSpPr>
        <p:spPr bwMode="auto">
          <a:xfrm>
            <a:off x="4800600" y="609600"/>
            <a:ext cx="1752600" cy="400110"/>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July 17,  2016</a:t>
            </a:r>
            <a:endParaRPr lang="en-US" sz="2000" b="1" dirty="0">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87" t="26120" r="43357" b="22240"/>
          <a:stretch>
            <a:fillRect/>
          </a:stretch>
        </p:blipFill>
        <p:spPr bwMode="auto">
          <a:xfrm>
            <a:off x="228600" y="2438400"/>
            <a:ext cx="6400800"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a:spLocks noChangeArrowheads="1"/>
          </p:cNvSpPr>
          <p:nvPr/>
        </p:nvSpPr>
        <p:spPr bwMode="auto">
          <a:xfrm>
            <a:off x="228600" y="228601"/>
            <a:ext cx="6400800" cy="2000548"/>
          </a:xfrm>
          <a:prstGeom prst="rect">
            <a:avLst/>
          </a:prstGeom>
          <a:solidFill>
            <a:srgbClr val="EAEAEA"/>
          </a:solidFill>
          <a:ln w="76200">
            <a:solidFill>
              <a:schemeClr val="accent5">
                <a:lumMod val="50000"/>
              </a:schemeClr>
            </a:solidFill>
            <a:miter lim="800000"/>
            <a:headEnd/>
            <a:tailEnd/>
          </a:ln>
        </p:spPr>
        <p:txBody>
          <a:bodyPr wrap="square">
            <a:spAutoFit/>
          </a:bodyPr>
          <a:lstStyle/>
          <a:p>
            <a:pPr algn="just"/>
            <a:r>
              <a:rPr lang="en-US" sz="3100" b="1" dirty="0" smtClean="0">
                <a:latin typeface="Times New Roman" pitchFamily="18" charset="0"/>
                <a:cs typeface="Times New Roman" pitchFamily="18" charset="0"/>
              </a:rPr>
              <a:t>“</a:t>
            </a:r>
            <a:r>
              <a:rPr lang="en-US" sz="3100" b="1" dirty="0" smtClean="0">
                <a:solidFill>
                  <a:srgbClr val="C00000"/>
                </a:solidFill>
                <a:latin typeface="Times New Roman" pitchFamily="18" charset="0"/>
                <a:cs typeface="Times New Roman" pitchFamily="18" charset="0"/>
              </a:rPr>
              <a:t>Be prepared, and prepare yourself</a:t>
            </a:r>
            <a:r>
              <a:rPr lang="en-US" sz="3100" b="1" dirty="0" smtClean="0">
                <a:latin typeface="Times New Roman" pitchFamily="18" charset="0"/>
                <a:cs typeface="Times New Roman" pitchFamily="18" charset="0"/>
              </a:rPr>
              <a:t>, you </a:t>
            </a:r>
            <a:r>
              <a:rPr lang="en-US" sz="3100" b="1" dirty="0" smtClean="0">
                <a:latin typeface="Times New Roman" pitchFamily="18" charset="0"/>
                <a:cs typeface="Times New Roman" pitchFamily="18" charset="0"/>
              </a:rPr>
              <a:t>[= Gog], </a:t>
            </a:r>
            <a:r>
              <a:rPr lang="en-US" sz="3100" b="1" dirty="0" smtClean="0">
                <a:latin typeface="Times New Roman" pitchFamily="18" charset="0"/>
                <a:cs typeface="Times New Roman" pitchFamily="18" charset="0"/>
              </a:rPr>
              <a:t>and </a:t>
            </a:r>
            <a:r>
              <a:rPr lang="en-US" sz="3100" b="1" dirty="0" smtClean="0">
                <a:latin typeface="Times New Roman" pitchFamily="18" charset="0"/>
                <a:cs typeface="Times New Roman" pitchFamily="18" charset="0"/>
              </a:rPr>
              <a:t>all your companies that are assembled about </a:t>
            </a:r>
            <a:r>
              <a:rPr lang="en-US" sz="3100" b="1" dirty="0" smtClean="0">
                <a:latin typeface="Times New Roman" pitchFamily="18" charset="0"/>
                <a:cs typeface="Times New Roman" pitchFamily="18" charset="0"/>
              </a:rPr>
              <a:t>you, and </a:t>
            </a:r>
            <a:r>
              <a:rPr lang="en-US" sz="3100" b="1" dirty="0" smtClean="0">
                <a:latin typeface="Times New Roman" pitchFamily="18" charset="0"/>
                <a:cs typeface="Times New Roman" pitchFamily="18" charset="0"/>
              </a:rPr>
              <a:t>be a guard for them.</a:t>
            </a:r>
            <a:endParaRPr lang="en-US" sz="31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19358" t="20488" r="45592" b="4330"/>
          <a:stretch>
            <a:fillRect/>
          </a:stretch>
        </p:blipFill>
        <p:spPr bwMode="auto">
          <a:xfrm>
            <a:off x="228600" y="228600"/>
            <a:ext cx="6400800" cy="8664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572000" y="838200"/>
            <a:ext cx="1933762" cy="400110"/>
          </a:xfrm>
          <a:prstGeom prst="rect">
            <a:avLst/>
          </a:prstGeom>
          <a:solidFill>
            <a:srgbClr val="CCFFFF">
              <a:alpha val="98039"/>
            </a:srgbClr>
          </a:solidFill>
          <a:ln w="38100">
            <a:solidFill>
              <a:srgbClr val="002060"/>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August 16, 2016</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1121" t="9375" r="41428"/>
          <a:stretch>
            <a:fillRect/>
          </a:stretch>
        </p:blipFill>
        <p:spPr bwMode="auto">
          <a:xfrm>
            <a:off x="228600" y="533400"/>
            <a:ext cx="6400800" cy="807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572000" y="990600"/>
            <a:ext cx="1933762" cy="400110"/>
          </a:xfrm>
          <a:prstGeom prst="rect">
            <a:avLst/>
          </a:prstGeom>
          <a:solidFill>
            <a:srgbClr val="FFFFCC">
              <a:alpha val="98039"/>
            </a:srgbClr>
          </a:solidFill>
          <a:ln w="38100">
            <a:solidFill>
              <a:srgbClr val="002060"/>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August </a:t>
            </a:r>
            <a:r>
              <a:rPr lang="en-US" sz="2000" b="1" dirty="0" smtClean="0">
                <a:latin typeface="Times New Roman" panose="02020603050405020304" pitchFamily="18" charset="0"/>
                <a:cs typeface="Times New Roman" panose="02020603050405020304" pitchFamily="18" charset="0"/>
              </a:rPr>
              <a:t>27, </a:t>
            </a:r>
            <a:r>
              <a:rPr lang="en-US" sz="2000" b="1" dirty="0" smtClean="0">
                <a:latin typeface="Times New Roman" panose="02020603050405020304" pitchFamily="18" charset="0"/>
                <a:cs typeface="Times New Roman" panose="02020603050405020304" pitchFamily="18" charset="0"/>
              </a:rPr>
              <a:t>2016</a:t>
            </a:r>
            <a:endParaRPr lang="en-US"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28600" y="5257800"/>
            <a:ext cx="6324600" cy="1066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upload.wikimedia.org/wikipedia/commons/a/aa/Arabian_peninsula,_1909_(cropped).jpg"/>
          <p:cNvPicPr>
            <a:picLocks noChangeAspect="1" noChangeArrowheads="1"/>
          </p:cNvPicPr>
          <p:nvPr/>
        </p:nvPicPr>
        <p:blipFill>
          <a:blip r:embed="rId3" cstate="print"/>
          <a:srcRect l="3260" t="3435" r="3279" b="2672"/>
          <a:stretch>
            <a:fillRect/>
          </a:stretch>
        </p:blipFill>
        <p:spPr bwMode="auto">
          <a:xfrm>
            <a:off x="228600" y="2057400"/>
            <a:ext cx="6400800" cy="68580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562600" y="2209800"/>
            <a:ext cx="1005403" cy="584775"/>
          </a:xfrm>
          <a:prstGeom prst="rect">
            <a:avLst/>
          </a:prstGeom>
          <a:solidFill>
            <a:srgbClr val="FFFFFF"/>
          </a:solidFill>
          <a:ln w="57150">
            <a:solidFill>
              <a:schemeClr val="tx1"/>
            </a:solidFill>
          </a:ln>
        </p:spPr>
        <p:txBody>
          <a:bodyPr wrap="none" rtlCol="0">
            <a:spAutoFit/>
          </a:bodyPr>
          <a:lstStyle/>
          <a:p>
            <a:pPr algn="ctr"/>
            <a:r>
              <a:rPr lang="en-US" sz="3200" b="1" dirty="0" smtClean="0">
                <a:latin typeface="Times New Roman" pitchFamily="18" charset="0"/>
                <a:cs typeface="Times New Roman" pitchFamily="18" charset="0"/>
              </a:rPr>
              <a:t>1909</a:t>
            </a:r>
            <a:endParaRPr lang="en-US" sz="3200" b="1" dirty="0">
              <a:latin typeface="Times New Roman" pitchFamily="18" charset="0"/>
              <a:cs typeface="Times New Roman" pitchFamily="18" charset="0"/>
            </a:endParaRPr>
          </a:p>
        </p:txBody>
      </p:sp>
      <p:sp>
        <p:nvSpPr>
          <p:cNvPr id="6" name="TextBox 5"/>
          <p:cNvSpPr txBox="1"/>
          <p:nvPr/>
        </p:nvSpPr>
        <p:spPr>
          <a:xfrm>
            <a:off x="114300" y="228601"/>
            <a:ext cx="6631072" cy="1646605"/>
          </a:xfrm>
          <a:prstGeom prst="rect">
            <a:avLst/>
          </a:prstGeom>
          <a:solidFill>
            <a:srgbClr val="EAEAEA"/>
          </a:solidFill>
          <a:ln w="57150">
            <a:solidFill>
              <a:schemeClr val="tx1"/>
            </a:solidFill>
          </a:ln>
        </p:spPr>
        <p:txBody>
          <a:bodyPr wrap="square" rtlCol="0">
            <a:spAutoFit/>
          </a:bodyPr>
          <a:lstStyle/>
          <a:p>
            <a:pPr algn="ctr"/>
            <a:r>
              <a:rPr lang="en-US" sz="6000" b="1" dirty="0" smtClean="0">
                <a:solidFill>
                  <a:srgbClr val="C00000"/>
                </a:solidFill>
                <a:latin typeface="Times New Roman" panose="02020603050405020304" pitchFamily="18" charset="0"/>
                <a:cs typeface="Times New Roman" panose="02020603050405020304" pitchFamily="18" charset="0"/>
              </a:rPr>
              <a:t>SHEBA</a:t>
            </a:r>
            <a:r>
              <a:rPr lang="en-US" sz="6000" b="1" dirty="0" smtClean="0">
                <a:solidFill>
                  <a:srgbClr val="002060"/>
                </a:solidFill>
                <a:latin typeface="Times New Roman" panose="02020603050405020304" pitchFamily="18" charset="0"/>
                <a:cs typeface="Times New Roman" panose="02020603050405020304" pitchFamily="18" charset="0"/>
              </a:rPr>
              <a:t> </a:t>
            </a:r>
            <a:r>
              <a:rPr lang="en-US" sz="6000" b="1" dirty="0" smtClean="0">
                <a:latin typeface="Times New Roman" panose="02020603050405020304" pitchFamily="18" charset="0"/>
                <a:cs typeface="Times New Roman" panose="02020603050405020304" pitchFamily="18" charset="0"/>
              </a:rPr>
              <a:t>&amp;</a:t>
            </a:r>
            <a:r>
              <a:rPr lang="en-US" sz="6000" b="1" dirty="0" smtClean="0">
                <a:solidFill>
                  <a:srgbClr val="002060"/>
                </a:solidFill>
                <a:latin typeface="Times New Roman" panose="02020603050405020304" pitchFamily="18" charset="0"/>
                <a:cs typeface="Times New Roman" panose="02020603050405020304" pitchFamily="18" charset="0"/>
              </a:rPr>
              <a:t> </a:t>
            </a:r>
            <a:r>
              <a:rPr lang="en-US" sz="6000" b="1" dirty="0" smtClean="0">
                <a:solidFill>
                  <a:srgbClr val="C00000"/>
                </a:solidFill>
                <a:latin typeface="Times New Roman" panose="02020603050405020304" pitchFamily="18" charset="0"/>
                <a:cs typeface="Times New Roman" panose="02020603050405020304" pitchFamily="18" charset="0"/>
              </a:rPr>
              <a:t>DEDAN</a:t>
            </a:r>
            <a:endParaRPr lang="en-US" sz="5800" b="1" dirty="0" smtClean="0">
              <a:solidFill>
                <a:srgbClr val="C00000"/>
              </a:solidFill>
              <a:latin typeface="Times New Roman" panose="02020603050405020304" pitchFamily="18" charset="0"/>
              <a:cs typeface="Times New Roman" panose="02020603050405020304" pitchFamily="18" charset="0"/>
            </a:endParaRPr>
          </a:p>
          <a:p>
            <a:pPr algn="ctr"/>
            <a:r>
              <a:rPr lang="en-US" sz="4100" b="1" dirty="0" smtClean="0">
                <a:solidFill>
                  <a:srgbClr val="002060"/>
                </a:solidFill>
                <a:latin typeface="Times New Roman" panose="02020603050405020304" pitchFamily="18" charset="0"/>
                <a:cs typeface="Times New Roman" panose="02020603050405020304" pitchFamily="18" charset="0"/>
              </a:rPr>
              <a:t>(ARABIAN PENNINSULA)</a:t>
            </a:r>
            <a:endParaRPr lang="en-US" sz="41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6888" t="16415" r="40034" b="6312"/>
          <a:stretch/>
        </p:blipFill>
        <p:spPr>
          <a:xfrm>
            <a:off x="228600" y="203200"/>
            <a:ext cx="6400800" cy="873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419600" y="381000"/>
            <a:ext cx="2037930" cy="400110"/>
          </a:xfrm>
          <a:prstGeom prst="rect">
            <a:avLst/>
          </a:prstGeom>
          <a:solidFill>
            <a:srgbClr val="CCFFFF"/>
          </a:solidFill>
          <a:ln w="38100">
            <a:solidFill>
              <a:srgbClr val="002060"/>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October 22, 2013</a:t>
            </a:r>
            <a:endParaRPr lang="en-US"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304800" y="7162800"/>
            <a:ext cx="6248400" cy="762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81812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465" t="11458" r="42606" b="2083"/>
          <a:stretch>
            <a:fillRect/>
          </a:stretch>
        </p:blipFill>
        <p:spPr bwMode="auto">
          <a:xfrm>
            <a:off x="228600" y="228600"/>
            <a:ext cx="6400800" cy="8654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572000" y="1066800"/>
            <a:ext cx="1961730" cy="400110"/>
          </a:xfrm>
          <a:prstGeom prst="rect">
            <a:avLst/>
          </a:prstGeom>
          <a:solidFill>
            <a:srgbClr val="CCFFFF"/>
          </a:solidFill>
          <a:ln w="38100">
            <a:solidFill>
              <a:srgbClr val="002060"/>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August 25, 2016</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2819400"/>
            <a:ext cx="6631072" cy="3477875"/>
          </a:xfrm>
          <a:prstGeom prst="rect">
            <a:avLst/>
          </a:prstGeom>
          <a:solidFill>
            <a:srgbClr val="EAEAEA"/>
          </a:solidFill>
          <a:ln w="57150">
            <a:solidFill>
              <a:srgbClr val="990000"/>
            </a:solidFill>
          </a:ln>
        </p:spPr>
        <p:txBody>
          <a:bodyPr wrap="square" rtlCol="0">
            <a:spAutoFit/>
          </a:bodyPr>
          <a:lstStyle/>
          <a:p>
            <a:pPr algn="ctr"/>
            <a:r>
              <a:rPr lang="en-US" sz="6000" b="1" dirty="0" smtClean="0">
                <a:latin typeface="Times New Roman" panose="02020603050405020304" pitchFamily="18" charset="0"/>
                <a:cs typeface="Times New Roman" panose="02020603050405020304" pitchFamily="18" charset="0"/>
              </a:rPr>
              <a:t>WHAT ABOUT </a:t>
            </a:r>
          </a:p>
          <a:p>
            <a:pPr algn="ctr"/>
            <a:r>
              <a:rPr lang="en-US" sz="8000" b="1" dirty="0" smtClean="0">
                <a:solidFill>
                  <a:srgbClr val="0000FF"/>
                </a:solidFill>
                <a:latin typeface="Times New Roman" panose="02020603050405020304" pitchFamily="18" charset="0"/>
                <a:cs typeface="Times New Roman" panose="02020603050405020304" pitchFamily="18" charset="0"/>
              </a:rPr>
              <a:t>AMERICA &amp; ISRAEL?</a:t>
            </a:r>
            <a:endParaRPr lang="en-US" sz="8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228600" y="228601"/>
            <a:ext cx="6400800" cy="2646878"/>
          </a:xfrm>
          <a:prstGeom prst="rect">
            <a:avLst/>
          </a:prstGeom>
          <a:solidFill>
            <a:srgbClr val="FFFFCC"/>
          </a:solidFill>
          <a:ln w="38100">
            <a:solidFill>
              <a:srgbClr val="000080"/>
            </a:solidFill>
            <a:miter lim="800000"/>
            <a:headEnd/>
            <a:tailEnd/>
          </a:ln>
          <a:effectLst/>
        </p:spPr>
        <p:txBody>
          <a:bodyPr wrap="square">
            <a:spAutoFit/>
          </a:bodyPr>
          <a:lstStyle/>
          <a:p>
            <a:pPr algn="ctr"/>
            <a:r>
              <a:rPr lang="en-US" sz="2600" b="1" dirty="0">
                <a:solidFill>
                  <a:srgbClr val="800000"/>
                </a:solidFill>
                <a:latin typeface="Times New Roman" pitchFamily="18" charset="0"/>
              </a:rPr>
              <a:t>Obama Camp Prepared To Talk To Hamas</a:t>
            </a:r>
          </a:p>
          <a:p>
            <a:pPr algn="ctr"/>
            <a:r>
              <a:rPr lang="en-US" sz="2400" dirty="0">
                <a:latin typeface="Times New Roman" pitchFamily="18" charset="0"/>
              </a:rPr>
              <a:t>Thursday, </a:t>
            </a:r>
            <a:r>
              <a:rPr lang="en-US" sz="2400" b="1" dirty="0">
                <a:solidFill>
                  <a:srgbClr val="0000FF"/>
                </a:solidFill>
                <a:latin typeface="Times New Roman" pitchFamily="18" charset="0"/>
              </a:rPr>
              <a:t>January 08, 2009</a:t>
            </a:r>
          </a:p>
          <a:p>
            <a:pPr algn="just"/>
            <a:r>
              <a:rPr lang="en-US" sz="2900" b="1" dirty="0" smtClean="0">
                <a:latin typeface="Times New Roman" pitchFamily="18" charset="0"/>
              </a:rPr>
              <a:t>‘The incoming </a:t>
            </a:r>
            <a:r>
              <a:rPr lang="en-US" sz="2900" b="1" dirty="0">
                <a:latin typeface="Times New Roman" pitchFamily="18" charset="0"/>
              </a:rPr>
              <a:t>administration will abandon Bush’s isolation of </a:t>
            </a:r>
            <a:r>
              <a:rPr lang="en-US" sz="2900" b="1" dirty="0" smtClean="0">
                <a:latin typeface="Times New Roman" pitchFamily="18" charset="0"/>
              </a:rPr>
              <a:t>the </a:t>
            </a:r>
            <a:r>
              <a:rPr lang="en-US" sz="2800" b="1" dirty="0" smtClean="0">
                <a:solidFill>
                  <a:srgbClr val="CC3300"/>
                </a:solidFill>
                <a:latin typeface="Times New Roman" pitchFamily="18" charset="0"/>
              </a:rPr>
              <a:t>Islamist </a:t>
            </a:r>
            <a:r>
              <a:rPr lang="en-US" sz="2800" b="1" dirty="0">
                <a:solidFill>
                  <a:srgbClr val="CC3300"/>
                </a:solidFill>
                <a:latin typeface="Times New Roman" pitchFamily="18" charset="0"/>
              </a:rPr>
              <a:t>group</a:t>
            </a:r>
            <a:r>
              <a:rPr lang="en-US" sz="2800" b="1" dirty="0">
                <a:latin typeface="Times New Roman" pitchFamily="18" charset="0"/>
              </a:rPr>
              <a:t> </a:t>
            </a:r>
            <a:r>
              <a:rPr lang="en-US" sz="2900" b="1" dirty="0" smtClean="0">
                <a:latin typeface="Times New Roman" pitchFamily="18" charset="0"/>
              </a:rPr>
              <a:t>[</a:t>
            </a:r>
            <a:r>
              <a:rPr lang="en-US" sz="2900" b="1" dirty="0" smtClean="0">
                <a:solidFill>
                  <a:srgbClr val="800000"/>
                </a:solidFill>
                <a:latin typeface="Times New Roman" pitchFamily="18" charset="0"/>
              </a:rPr>
              <a:t>HAMAS</a:t>
            </a:r>
            <a:r>
              <a:rPr lang="en-US" sz="2900" b="1" dirty="0" smtClean="0">
                <a:latin typeface="Times New Roman" pitchFamily="18" charset="0"/>
              </a:rPr>
              <a:t>] </a:t>
            </a:r>
            <a:r>
              <a:rPr lang="en-US" sz="2900" b="1" dirty="0">
                <a:latin typeface="Times New Roman" pitchFamily="18" charset="0"/>
              </a:rPr>
              <a:t>to initiate low-level diplomacy,’ say transition sources.</a:t>
            </a:r>
          </a:p>
        </p:txBody>
      </p:sp>
      <p:sp>
        <p:nvSpPr>
          <p:cNvPr id="3078" name="Text Box 6"/>
          <p:cNvSpPr txBox="1">
            <a:spLocks noChangeArrowheads="1"/>
          </p:cNvSpPr>
          <p:nvPr/>
        </p:nvSpPr>
        <p:spPr bwMode="auto">
          <a:xfrm>
            <a:off x="228600" y="3048000"/>
            <a:ext cx="6400800" cy="5786199"/>
          </a:xfrm>
          <a:prstGeom prst="rect">
            <a:avLst/>
          </a:prstGeom>
          <a:solidFill>
            <a:srgbClr val="DDDDDD"/>
          </a:solidFill>
          <a:ln w="57150">
            <a:solidFill>
              <a:srgbClr val="800080"/>
            </a:solidFill>
            <a:miter lim="800000"/>
            <a:headEnd/>
            <a:tailEnd/>
          </a:ln>
          <a:effectLst/>
        </p:spPr>
        <p:txBody>
          <a:bodyPr wrap="square">
            <a:spAutoFit/>
          </a:bodyPr>
          <a:lstStyle/>
          <a:p>
            <a:pPr algn="ctr"/>
            <a:r>
              <a:rPr lang="en-US" sz="2300" b="1" dirty="0">
                <a:solidFill>
                  <a:srgbClr val="800000"/>
                </a:solidFill>
                <a:latin typeface="Times New Roman" pitchFamily="18" charset="0"/>
              </a:rPr>
              <a:t>US Shifts To Closer Contact With Egypt Islamists</a:t>
            </a:r>
          </a:p>
          <a:p>
            <a:pPr algn="ctr"/>
            <a:r>
              <a:rPr lang="en-US" sz="2400" dirty="0">
                <a:latin typeface="Times New Roman" pitchFamily="18" charset="0"/>
              </a:rPr>
              <a:t>Thursday, </a:t>
            </a:r>
            <a:r>
              <a:rPr lang="en-US" sz="2400" b="1" dirty="0">
                <a:solidFill>
                  <a:srgbClr val="0000FF"/>
                </a:solidFill>
                <a:latin typeface="Times New Roman" pitchFamily="18" charset="0"/>
              </a:rPr>
              <a:t>June 30, 2011</a:t>
            </a:r>
          </a:p>
          <a:p>
            <a:pPr algn="just"/>
            <a:r>
              <a:rPr lang="en-US" sz="2700" b="1" dirty="0">
                <a:latin typeface="Times New Roman" pitchFamily="18" charset="0"/>
              </a:rPr>
              <a:t>The US will resume limited contacts </a:t>
            </a:r>
            <a:r>
              <a:rPr lang="en-US" sz="2700" b="1" dirty="0" smtClean="0">
                <a:latin typeface="Times New Roman" pitchFamily="18" charset="0"/>
              </a:rPr>
              <a:t>with Egypt’s </a:t>
            </a:r>
            <a:r>
              <a:rPr lang="en-US" sz="2700" b="1" dirty="0">
                <a:solidFill>
                  <a:srgbClr val="008000"/>
                </a:solidFill>
                <a:latin typeface="Times New Roman" pitchFamily="18" charset="0"/>
              </a:rPr>
              <a:t>Muslim Brotherhood</a:t>
            </a:r>
            <a:r>
              <a:rPr lang="en-US" sz="2700" b="1" dirty="0">
                <a:latin typeface="Times New Roman" pitchFamily="18" charset="0"/>
              </a:rPr>
              <a:t>, Secretary of State </a:t>
            </a:r>
            <a:r>
              <a:rPr lang="en-US" sz="2700" b="1" dirty="0" smtClean="0">
                <a:latin typeface="Times New Roman" pitchFamily="18" charset="0"/>
              </a:rPr>
              <a:t>Clinton </a:t>
            </a:r>
            <a:r>
              <a:rPr lang="en-US" sz="2700" b="1" dirty="0">
                <a:latin typeface="Times New Roman" pitchFamily="18" charset="0"/>
              </a:rPr>
              <a:t>confirmed, saying it was in </a:t>
            </a:r>
            <a:r>
              <a:rPr lang="en-US" sz="2700" b="1" dirty="0" smtClean="0">
                <a:latin typeface="Times New Roman" pitchFamily="18" charset="0"/>
              </a:rPr>
              <a:t>Washington’s </a:t>
            </a:r>
            <a:r>
              <a:rPr lang="en-US" sz="2700" b="1" dirty="0">
                <a:latin typeface="Times New Roman" pitchFamily="18" charset="0"/>
              </a:rPr>
              <a:t>interests to deal with parties committed to </a:t>
            </a:r>
            <a:r>
              <a:rPr lang="en-US" sz="2700" b="1" dirty="0">
                <a:solidFill>
                  <a:srgbClr val="FF0000"/>
                </a:solidFill>
                <a:latin typeface="Times New Roman" pitchFamily="18" charset="0"/>
              </a:rPr>
              <a:t>non-violent </a:t>
            </a:r>
            <a:r>
              <a:rPr lang="en-US" sz="2700" b="1" dirty="0" smtClean="0">
                <a:solidFill>
                  <a:srgbClr val="FF0000"/>
                </a:solidFill>
                <a:latin typeface="Times New Roman" pitchFamily="18" charset="0"/>
              </a:rPr>
              <a:t>politics</a:t>
            </a:r>
            <a:r>
              <a:rPr lang="en-US" sz="2700" b="1" dirty="0" smtClean="0">
                <a:latin typeface="Times New Roman" pitchFamily="18" charset="0"/>
              </a:rPr>
              <a:t>.</a:t>
            </a:r>
          </a:p>
          <a:p>
            <a:pPr algn="just"/>
            <a:r>
              <a:rPr lang="en-US" sz="2700" b="1" dirty="0" smtClean="0">
                <a:latin typeface="Times New Roman" pitchFamily="18" charset="0"/>
              </a:rPr>
              <a:t>While </a:t>
            </a:r>
            <a:r>
              <a:rPr lang="en-US" sz="2700" b="1" dirty="0">
                <a:latin typeface="Times New Roman" pitchFamily="18" charset="0"/>
              </a:rPr>
              <a:t>Clinton portrayed the </a:t>
            </a:r>
            <a:r>
              <a:rPr lang="en-US" sz="2600" b="1" dirty="0">
                <a:latin typeface="Times New Roman" pitchFamily="18" charset="0"/>
              </a:rPr>
              <a:t>Administration’s decision as </a:t>
            </a:r>
            <a:r>
              <a:rPr lang="en-US" sz="2600" b="1" dirty="0" smtClean="0">
                <a:latin typeface="Times New Roman" pitchFamily="18" charset="0"/>
              </a:rPr>
              <a:t>a continuation </a:t>
            </a:r>
            <a:r>
              <a:rPr lang="en-US" sz="2700" b="1" dirty="0">
                <a:latin typeface="Times New Roman" pitchFamily="18" charset="0"/>
              </a:rPr>
              <a:t>of an earlier policy, it reflects a subtle shift in that </a:t>
            </a:r>
            <a:r>
              <a:rPr lang="en-US" sz="2700" b="1" dirty="0" smtClean="0">
                <a:latin typeface="Times New Roman" pitchFamily="18" charset="0"/>
              </a:rPr>
              <a:t>US officials </a:t>
            </a:r>
            <a:r>
              <a:rPr lang="en-US" sz="2700" b="1" dirty="0">
                <a:latin typeface="Times New Roman" pitchFamily="18" charset="0"/>
              </a:rPr>
              <a:t>will be able to deal directly </a:t>
            </a:r>
            <a:r>
              <a:rPr lang="en-US" sz="2700" b="1" dirty="0" smtClean="0">
                <a:latin typeface="Times New Roman" pitchFamily="18" charset="0"/>
              </a:rPr>
              <a:t>with officials </a:t>
            </a:r>
            <a:r>
              <a:rPr lang="en-US" sz="2700" b="1" dirty="0">
                <a:latin typeface="Times New Roman" pitchFamily="18" charset="0"/>
              </a:rPr>
              <a:t>of the </a:t>
            </a:r>
            <a:r>
              <a:rPr lang="en-US" sz="2700" b="1" dirty="0">
                <a:solidFill>
                  <a:srgbClr val="CC3300"/>
                </a:solidFill>
                <a:latin typeface="Times New Roman" pitchFamily="18" charset="0"/>
              </a:rPr>
              <a:t>Islamist movement</a:t>
            </a:r>
            <a:r>
              <a:rPr lang="en-US" sz="2700" b="1" dirty="0">
                <a:latin typeface="Times New Roman" pitchFamily="18" charset="0"/>
              </a:rPr>
              <a:t> who are not members of </a:t>
            </a:r>
            <a:r>
              <a:rPr lang="en-US" sz="2700" b="1" dirty="0" smtClean="0">
                <a:latin typeface="Times New Roman" pitchFamily="18" charset="0"/>
              </a:rPr>
              <a:t>parliament [</a:t>
            </a:r>
            <a:r>
              <a:rPr lang="en-US" sz="2500" b="1" dirty="0" smtClean="0">
                <a:solidFill>
                  <a:srgbClr val="0000FF"/>
                </a:solidFill>
                <a:latin typeface="Times New Roman" pitchFamily="18" charset="0"/>
              </a:rPr>
              <a:t>outside the elected government</a:t>
            </a:r>
            <a:r>
              <a:rPr lang="en-US" sz="2700" b="1" dirty="0" smtClean="0">
                <a:latin typeface="Times New Roman" pitchFamily="18" charset="0"/>
              </a:rPr>
              <a:t>].</a:t>
            </a:r>
            <a:endParaRPr lang="en-US" sz="2700" b="1" dirty="0">
              <a:latin typeface="Times New Roman" pitchFamily="18" charset="0"/>
            </a:endParaRPr>
          </a:p>
        </p:txBody>
      </p:sp>
      <p:pic>
        <p:nvPicPr>
          <p:cNvPr id="9" name="Picture 7"/>
          <p:cNvPicPr>
            <a:picLocks noChangeAspect="1" noChangeArrowheads="1"/>
          </p:cNvPicPr>
          <p:nvPr/>
        </p:nvPicPr>
        <p:blipFill>
          <a:blip r:embed="rId3" cstate="print"/>
          <a:srcRect/>
          <a:stretch>
            <a:fillRect/>
          </a:stretch>
        </p:blipFill>
        <p:spPr bwMode="auto">
          <a:xfrm>
            <a:off x="-5207430" y="457200"/>
            <a:ext cx="4339526" cy="3048000"/>
          </a:xfrm>
          <a:prstGeom prst="rect">
            <a:avLst/>
          </a:prstGeom>
          <a:noFill/>
          <a:ln w="38100">
            <a:solidFill>
              <a:srgbClr val="FFCC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linds(vertical)">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4343400" y="228600"/>
            <a:ext cx="2295054" cy="400110"/>
          </a:xfrm>
          <a:prstGeom prst="rect">
            <a:avLst/>
          </a:prstGeom>
          <a:solidFill>
            <a:srgbClr val="FFFFCC"/>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December 24, 2013</a:t>
            </a:r>
            <a:endParaRPr lang="en-US" sz="2000" b="1" dirty="0">
              <a:latin typeface="Times New Roman" pitchFamily="18" charset="0"/>
            </a:endParaRPr>
          </a:p>
        </p:txBody>
      </p:sp>
      <p:pic>
        <p:nvPicPr>
          <p:cNvPr id="216067" name="Picture 3"/>
          <p:cNvPicPr>
            <a:picLocks noChangeAspect="1" noChangeArrowheads="1"/>
          </p:cNvPicPr>
          <p:nvPr/>
        </p:nvPicPr>
        <p:blipFill>
          <a:blip r:embed="rId3" cstate="print"/>
          <a:srcRect l="14641" t="14583" r="42021" b="5208"/>
          <a:stretch>
            <a:fillRect/>
          </a:stretch>
        </p:blipFill>
        <p:spPr bwMode="auto">
          <a:xfrm>
            <a:off x="228600" y="838200"/>
            <a:ext cx="6400799" cy="7391400"/>
          </a:xfrm>
          <a:prstGeom prst="rect">
            <a:avLst/>
          </a:prstGeom>
          <a:ln w="57150" cap="sq">
            <a:solidFill>
              <a:srgbClr val="00206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6067"/>
                                        </p:tgtEl>
                                        <p:attrNameLst>
                                          <p:attrName>style.visibility</p:attrName>
                                        </p:attrNameLst>
                                      </p:cBhvr>
                                      <p:to>
                                        <p:strVal val="visible"/>
                                      </p:to>
                                    </p:set>
                                    <p:animEffect transition="in" filter="diamond(in)">
                                      <p:cBhvr>
                                        <p:cTn id="7" dur="500"/>
                                        <p:tgtEl>
                                          <p:spTgt spid="216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cstate="print"/>
          <a:srcRect l="14641" t="14583" r="42021" b="6250"/>
          <a:stretch>
            <a:fillRect/>
          </a:stretch>
        </p:blipFill>
        <p:spPr bwMode="auto">
          <a:xfrm>
            <a:off x="228600" y="762000"/>
            <a:ext cx="6400800" cy="746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Box 8"/>
          <p:cNvSpPr txBox="1">
            <a:spLocks noChangeArrowheads="1"/>
          </p:cNvSpPr>
          <p:nvPr/>
        </p:nvSpPr>
        <p:spPr bwMode="auto">
          <a:xfrm>
            <a:off x="4267200" y="228600"/>
            <a:ext cx="2295054" cy="400110"/>
          </a:xfrm>
          <a:prstGeom prst="rect">
            <a:avLst/>
          </a:prstGeom>
          <a:solidFill>
            <a:srgbClr val="FFFFCC"/>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December 24, 2013</a:t>
            </a:r>
            <a:endParaRPr lang="en-US" sz="2000" b="1" dirty="0">
              <a:latin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l="9956" t="22917" r="49634" b="5208"/>
          <a:stretch>
            <a:fillRect/>
          </a:stretch>
        </p:blipFill>
        <p:spPr bwMode="auto">
          <a:xfrm>
            <a:off x="228600" y="228600"/>
            <a:ext cx="6400800" cy="8659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Box 8"/>
          <p:cNvSpPr txBox="1">
            <a:spLocks noChangeArrowheads="1"/>
          </p:cNvSpPr>
          <p:nvPr/>
        </p:nvSpPr>
        <p:spPr bwMode="auto">
          <a:xfrm>
            <a:off x="4267200" y="914400"/>
            <a:ext cx="2142654" cy="400110"/>
          </a:xfrm>
          <a:prstGeom prst="rect">
            <a:avLst/>
          </a:prstGeom>
          <a:solidFill>
            <a:srgbClr val="FFFFCC"/>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latin typeface="Times New Roman" pitchFamily="18" charset="0"/>
              </a:rPr>
              <a:t>January 04, 2014</a:t>
            </a:r>
            <a:endParaRPr lang="en-US" sz="2000" b="1" dirty="0">
              <a:latin typeface="Times New Roman" pitchFamily="18" charset="0"/>
            </a:endParaRPr>
          </a:p>
        </p:txBody>
      </p:sp>
      <p:sp>
        <p:nvSpPr>
          <p:cNvPr id="4" name="TextBox 3"/>
          <p:cNvSpPr txBox="1"/>
          <p:nvPr/>
        </p:nvSpPr>
        <p:spPr>
          <a:xfrm>
            <a:off x="304800" y="1600200"/>
            <a:ext cx="6248400" cy="6294031"/>
          </a:xfrm>
          <a:prstGeom prst="rect">
            <a:avLst/>
          </a:prstGeom>
          <a:solidFill>
            <a:srgbClr val="DDDDDD"/>
          </a:solidFill>
          <a:ln w="57150">
            <a:solidFill>
              <a:schemeClr val="tx2">
                <a:lumMod val="75000"/>
              </a:schemeClr>
            </a:solidFill>
          </a:ln>
        </p:spPr>
        <p:txBody>
          <a:bodyPr wrap="square" rtlCol="0">
            <a:spAutoFit/>
          </a:bodyPr>
          <a:lstStyle/>
          <a:p>
            <a:pPr algn="just"/>
            <a:r>
              <a:rPr lang="en-US" sz="3100" b="1" dirty="0" smtClean="0">
                <a:solidFill>
                  <a:schemeClr val="tx1">
                    <a:lumMod val="95000"/>
                    <a:lumOff val="5000"/>
                  </a:schemeClr>
                </a:solidFill>
                <a:latin typeface="Times New Roman" panose="02020603050405020304" pitchFamily="18" charset="0"/>
                <a:cs typeface="Times New Roman" panose="02020603050405020304" pitchFamily="18" charset="0"/>
              </a:rPr>
              <a:t>“Security must remain in our hands. Anyone who proposes a solution in the Jordan Valley by deploying an international force, Palestinian police or technological means…does not understand the ME,” Intelligence Minister </a:t>
            </a:r>
            <a:r>
              <a:rPr lang="en-US" sz="3100" b="1" dirty="0" smtClean="0">
                <a:solidFill>
                  <a:srgbClr val="0000FF"/>
                </a:solidFill>
                <a:latin typeface="Times New Roman" panose="02020603050405020304" pitchFamily="18" charset="0"/>
                <a:cs typeface="Times New Roman" panose="02020603050405020304" pitchFamily="18" charset="0"/>
              </a:rPr>
              <a:t>Yuval Steinitz </a:t>
            </a:r>
            <a:r>
              <a:rPr lang="en-US" sz="3100" b="1" dirty="0" smtClean="0">
                <a:solidFill>
                  <a:schemeClr val="tx1">
                    <a:lumMod val="95000"/>
                    <a:lumOff val="5000"/>
                  </a:schemeClr>
                </a:solidFill>
                <a:latin typeface="Times New Roman" panose="02020603050405020304" pitchFamily="18" charset="0"/>
                <a:cs typeface="Times New Roman" panose="02020603050405020304" pitchFamily="18" charset="0"/>
              </a:rPr>
              <a:t>told Israeli public radio.</a:t>
            </a:r>
          </a:p>
          <a:p>
            <a:pPr algn="just"/>
            <a:r>
              <a:rPr lang="en-US" sz="3100" b="1" dirty="0" smtClean="0">
                <a:solidFill>
                  <a:schemeClr val="tx1">
                    <a:lumMod val="95000"/>
                    <a:lumOff val="5000"/>
                  </a:schemeClr>
                </a:solidFill>
                <a:latin typeface="Times New Roman" panose="02020603050405020304" pitchFamily="18" charset="0"/>
                <a:cs typeface="Times New Roman" panose="02020603050405020304" pitchFamily="18" charset="0"/>
              </a:rPr>
              <a:t>Palestinian hopes of having an international force brought in to help patrol the Jordan Valley under a peace deal had been sidelined, a Palestinian source told AFP.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343400"/>
            <a:ext cx="6400800" cy="4616648"/>
          </a:xfrm>
          <a:prstGeom prst="rect">
            <a:avLst/>
          </a:prstGeom>
          <a:solidFill>
            <a:srgbClr val="FFFF99"/>
          </a:solidFill>
          <a:ln w="57150">
            <a:solidFill>
              <a:schemeClr val="tx1"/>
            </a:solidFill>
          </a:ln>
        </p:spPr>
        <p:txBody>
          <a:bodyPr wrap="square" rtlCol="0">
            <a:spAutoFit/>
          </a:bodyPr>
          <a:lstStyle/>
          <a:p>
            <a:pPr algn="just"/>
            <a:r>
              <a:rPr lang="en-US" sz="3800" b="1" dirty="0" smtClean="0">
                <a:latin typeface="Times New Roman" pitchFamily="18" charset="0"/>
                <a:cs typeface="Times New Roman" pitchFamily="18" charset="0"/>
              </a:rPr>
              <a:t>And [Satan] shall go out to </a:t>
            </a:r>
            <a:r>
              <a:rPr lang="en-US" sz="3800" b="1" dirty="0" smtClean="0">
                <a:solidFill>
                  <a:srgbClr val="C00000"/>
                </a:solidFill>
                <a:latin typeface="Times New Roman" pitchFamily="18" charset="0"/>
                <a:cs typeface="Times New Roman" pitchFamily="18" charset="0"/>
              </a:rPr>
              <a:t>deceive the nations </a:t>
            </a:r>
            <a:r>
              <a:rPr lang="en-US" sz="3800" b="1" dirty="0" smtClean="0">
                <a:latin typeface="Times New Roman" pitchFamily="18" charset="0"/>
                <a:cs typeface="Times New Roman" pitchFamily="18" charset="0"/>
              </a:rPr>
              <a:t>which are in the four quarters of the earth, Gog &amp; </a:t>
            </a:r>
            <a:r>
              <a:rPr lang="en-US" sz="3800" b="1" dirty="0" err="1" smtClean="0">
                <a:latin typeface="Times New Roman" pitchFamily="18" charset="0"/>
                <a:cs typeface="Times New Roman" pitchFamily="18" charset="0"/>
              </a:rPr>
              <a:t>Magog</a:t>
            </a:r>
            <a:r>
              <a:rPr lang="en-US" sz="3800" b="1" dirty="0" smtClean="0">
                <a:latin typeface="Times New Roman" pitchFamily="18" charset="0"/>
                <a:cs typeface="Times New Roman" pitchFamily="18" charset="0"/>
              </a:rPr>
              <a:t>, to gather them together to battle, the number of whom is as the sand of the sea. </a:t>
            </a:r>
          </a:p>
          <a:p>
            <a:pPr algn="just"/>
            <a:r>
              <a:rPr lang="en-US" sz="2800" dirty="0" smtClean="0">
                <a:latin typeface="Times New Roman" pitchFamily="18" charset="0"/>
                <a:cs typeface="Times New Roman" pitchFamily="18" charset="0"/>
              </a:rPr>
              <a:t>Revelation 20.8 (KJV)</a:t>
            </a:r>
            <a:endParaRPr lang="en-US" sz="2800" dirty="0">
              <a:latin typeface="Times New Roman" pitchFamily="18" charset="0"/>
              <a:cs typeface="Times New Roman" pitchFamily="18" charset="0"/>
            </a:endParaRPr>
          </a:p>
        </p:txBody>
      </p:sp>
      <p:sp>
        <p:nvSpPr>
          <p:cNvPr id="4" name="TextBox 3"/>
          <p:cNvSpPr txBox="1"/>
          <p:nvPr/>
        </p:nvSpPr>
        <p:spPr>
          <a:xfrm>
            <a:off x="228600" y="228600"/>
            <a:ext cx="6400800" cy="4031873"/>
          </a:xfrm>
          <a:prstGeom prst="rect">
            <a:avLst/>
          </a:prstGeom>
          <a:solidFill>
            <a:srgbClr val="DDDDDD"/>
          </a:solidFill>
          <a:ln w="57150">
            <a:solidFill>
              <a:srgbClr val="002060"/>
            </a:solidFill>
          </a:ln>
        </p:spPr>
        <p:txBody>
          <a:bodyPr wrap="square" rtlCol="0">
            <a:spAutoFit/>
          </a:bodyPr>
          <a:lstStyle/>
          <a:p>
            <a:pPr algn="just"/>
            <a:r>
              <a:rPr lang="en-US" sz="3400" b="1" dirty="0" smtClean="0">
                <a:latin typeface="Times New Roman" pitchFamily="18" charset="0"/>
                <a:cs typeface="Times New Roman" pitchFamily="18" charset="0"/>
              </a:rPr>
              <a:t>In Jewish writings, </a:t>
            </a:r>
            <a:r>
              <a:rPr lang="en-US" sz="3400" b="1" dirty="0" smtClean="0">
                <a:latin typeface="Times New Roman" pitchFamily="18" charset="0"/>
                <a:cs typeface="Times New Roman" pitchFamily="18" charset="0"/>
              </a:rPr>
              <a:t>Gog / Magog </a:t>
            </a:r>
            <a:r>
              <a:rPr lang="en-US" sz="3400" b="1" dirty="0" smtClean="0">
                <a:latin typeface="Times New Roman" pitchFamily="18" charset="0"/>
                <a:cs typeface="Times New Roman" pitchFamily="18" charset="0"/>
              </a:rPr>
              <a:t>is a frequent, standard expression for the rebellious nations of </a:t>
            </a:r>
            <a:r>
              <a:rPr lang="en-US" sz="3400" b="1" dirty="0" smtClean="0">
                <a:solidFill>
                  <a:srgbClr val="0000FF"/>
                </a:solidFill>
                <a:latin typeface="Times New Roman" pitchFamily="18" charset="0"/>
                <a:cs typeface="Times New Roman" pitchFamily="18" charset="0"/>
              </a:rPr>
              <a:t>Psalm 2</a:t>
            </a:r>
            <a:r>
              <a:rPr lang="en-US" sz="3400" b="1" dirty="0" smtClean="0">
                <a:latin typeface="Times New Roman" pitchFamily="18" charset="0"/>
                <a:cs typeface="Times New Roman" pitchFamily="18" charset="0"/>
              </a:rPr>
              <a:t>, which gather together…</a:t>
            </a:r>
          </a:p>
          <a:p>
            <a:pPr algn="just"/>
            <a:r>
              <a:rPr lang="en-US" sz="4800" b="1" dirty="0" smtClean="0">
                <a:latin typeface="Times New Roman" pitchFamily="18" charset="0"/>
                <a:cs typeface="Times New Roman" pitchFamily="18" charset="0"/>
              </a:rPr>
              <a:t>‘</a:t>
            </a:r>
            <a:r>
              <a:rPr lang="en-US" sz="4800" b="1" i="1" dirty="0" smtClean="0">
                <a:solidFill>
                  <a:srgbClr val="800000"/>
                </a:solidFill>
                <a:latin typeface="Times New Roman" pitchFamily="18" charset="0"/>
                <a:cs typeface="Times New Roman" pitchFamily="18" charset="0"/>
              </a:rPr>
              <a:t>Against the Lord, the Land &amp; His Anointed</a:t>
            </a:r>
            <a:r>
              <a:rPr lang="en-US" sz="4800" b="1" dirty="0" smtClean="0">
                <a:latin typeface="Times New Roman" pitchFamily="18" charset="0"/>
                <a:cs typeface="Times New Roman" pitchFamily="18" charset="0"/>
              </a:rPr>
              <a:t>.’</a:t>
            </a:r>
          </a:p>
          <a:p>
            <a:pPr algn="just"/>
            <a:r>
              <a:rPr lang="en-US" sz="2400" b="1" i="1" dirty="0" smtClean="0">
                <a:latin typeface="Times New Roman" pitchFamily="18" charset="0"/>
                <a:cs typeface="Times New Roman" pitchFamily="18" charset="0"/>
              </a:rPr>
              <a:t>Days of Vengeance</a:t>
            </a:r>
            <a:r>
              <a:rPr lang="en-US" sz="2400" dirty="0" smtClean="0">
                <a:latin typeface="Times New Roman" pitchFamily="18" charset="0"/>
                <a:cs typeface="Times New Roman" pitchFamily="18" charset="0"/>
              </a:rPr>
              <a:t>, David Chilton, p. 523</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25238" t="6572" r="42857" b="5048"/>
          <a:stretch/>
        </p:blipFill>
        <p:spPr>
          <a:xfrm>
            <a:off x="152400" y="172694"/>
            <a:ext cx="6592650" cy="8818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8"/>
          <p:cNvSpPr txBox="1">
            <a:spLocks noChangeArrowheads="1"/>
          </p:cNvSpPr>
          <p:nvPr/>
        </p:nvSpPr>
        <p:spPr bwMode="auto">
          <a:xfrm>
            <a:off x="4495800" y="533400"/>
            <a:ext cx="2076379" cy="369332"/>
          </a:xfrm>
          <a:prstGeom prst="rect">
            <a:avLst/>
          </a:prstGeom>
          <a:solidFill>
            <a:schemeClr val="bg2">
              <a:lumMod val="90000"/>
            </a:schemeClr>
          </a:solidFill>
          <a:ln w="381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smtClean="0">
                <a:latin typeface="Times New Roman" pitchFamily="18" charset="0"/>
              </a:rPr>
              <a:t>December 01, </a:t>
            </a:r>
            <a:r>
              <a:rPr lang="en-US" b="1" dirty="0">
                <a:latin typeface="Times New Roman" pitchFamily="18" charset="0"/>
              </a:rPr>
              <a:t>2014</a:t>
            </a:r>
          </a:p>
        </p:txBody>
      </p:sp>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18550" y="4343401"/>
            <a:ext cx="6466115" cy="4572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5" cstate="print"/>
          <a:srcRect l="27619" t="5810" r="40952" b="10381"/>
          <a:stretch/>
        </p:blipFill>
        <p:spPr>
          <a:xfrm>
            <a:off x="205268" y="1371600"/>
            <a:ext cx="6486914" cy="7543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flipV="1">
            <a:off x="381000" y="7086600"/>
            <a:ext cx="6096000" cy="1600200"/>
          </a:xfrm>
          <a:prstGeom prst="rect">
            <a:avLst/>
          </a:prstGeom>
          <a:noFill/>
          <a:ln w="571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97635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9375" t="13542" r="31250" b="2083"/>
          <a:stretch>
            <a:fillRect/>
          </a:stretch>
        </p:blipFill>
        <p:spPr bwMode="auto">
          <a:xfrm>
            <a:off x="228600" y="228600"/>
            <a:ext cx="6400800" cy="868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Box 8"/>
          <p:cNvSpPr txBox="1">
            <a:spLocks noChangeArrowheads="1"/>
          </p:cNvSpPr>
          <p:nvPr/>
        </p:nvSpPr>
        <p:spPr bwMode="auto">
          <a:xfrm>
            <a:off x="4953000" y="304800"/>
            <a:ext cx="1600200" cy="338554"/>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latin typeface="Times New Roman" pitchFamily="18" charset="0"/>
              </a:rPr>
              <a:t>August 12, 2015</a:t>
            </a:r>
            <a:endParaRPr lang="en-US" sz="1600" b="1" dirty="0">
              <a:latin typeface="Times New Roman" pitchFamily="18" charset="0"/>
            </a:endParaRPr>
          </a:p>
        </p:txBody>
      </p:sp>
      <p:sp>
        <p:nvSpPr>
          <p:cNvPr id="5" name="Text Box 8"/>
          <p:cNvSpPr txBox="1">
            <a:spLocks noChangeArrowheads="1"/>
          </p:cNvSpPr>
          <p:nvPr/>
        </p:nvSpPr>
        <p:spPr bwMode="auto">
          <a:xfrm>
            <a:off x="4953000" y="762000"/>
            <a:ext cx="1600200" cy="338554"/>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latin typeface="Times New Roman" pitchFamily="18" charset="0"/>
              </a:rPr>
              <a:t>August 12, 2012</a:t>
            </a:r>
            <a:endParaRPr lang="en-US" sz="1600" b="1" dirty="0">
              <a:latin typeface="Times New Roman" pitchFamily="18" charset="0"/>
            </a:endParaRPr>
          </a:p>
        </p:txBody>
      </p:sp>
      <p:sp>
        <p:nvSpPr>
          <p:cNvPr id="6" name="Rectangle 5"/>
          <p:cNvSpPr/>
          <p:nvPr/>
        </p:nvSpPr>
        <p:spPr>
          <a:xfrm flipV="1">
            <a:off x="304800" y="3048000"/>
            <a:ext cx="5715000" cy="533400"/>
          </a:xfrm>
          <a:prstGeom prst="rect">
            <a:avLst/>
          </a:prstGeom>
          <a:noFill/>
          <a:ln w="571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dirty="0"/>
          </a:p>
        </p:txBody>
      </p:sp>
      <p:pic>
        <p:nvPicPr>
          <p:cNvPr id="7" name="Picture 3"/>
          <p:cNvPicPr>
            <a:picLocks noChangeAspect="1" noChangeArrowheads="1"/>
          </p:cNvPicPr>
          <p:nvPr/>
        </p:nvPicPr>
        <p:blipFill>
          <a:blip r:embed="rId4" cstate="print"/>
          <a:srcRect l="19375" t="23958" r="35625" b="6250"/>
          <a:stretch>
            <a:fillRect/>
          </a:stretch>
        </p:blipFill>
        <p:spPr bwMode="auto">
          <a:xfrm>
            <a:off x="329821" y="2590800"/>
            <a:ext cx="6147179" cy="6172200"/>
          </a:xfrm>
          <a:prstGeom prst="rect">
            <a:avLst/>
          </a:prstGeom>
          <a:ln w="57150" cap="sq">
            <a:solidFill>
              <a:srgbClr val="00206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flipV="1">
            <a:off x="381000" y="4724400"/>
            <a:ext cx="6019800" cy="12192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228600" y="228600"/>
            <a:ext cx="6400800" cy="6863417"/>
          </a:xfrm>
          <a:prstGeom prst="rect">
            <a:avLst/>
          </a:prstGeom>
          <a:solidFill>
            <a:schemeClr val="bg1">
              <a:lumMod val="95000"/>
            </a:schemeClr>
          </a:solidFill>
          <a:ln w="1016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500" b="1" dirty="0" smtClean="0">
                <a:latin typeface="Times New Roman" pitchFamily="18" charset="0"/>
              </a:rPr>
              <a:t>Now when all these things begin to take place, </a:t>
            </a:r>
            <a:r>
              <a:rPr lang="en-US" sz="5500" b="1" dirty="0" smtClean="0">
                <a:solidFill>
                  <a:srgbClr val="0000FF"/>
                </a:solidFill>
                <a:latin typeface="Times New Roman" pitchFamily="18" charset="0"/>
              </a:rPr>
              <a:t>straighten up </a:t>
            </a:r>
            <a:r>
              <a:rPr lang="en-US" sz="5500" b="1" dirty="0" smtClean="0">
                <a:latin typeface="Times New Roman" pitchFamily="18" charset="0"/>
              </a:rPr>
              <a:t>(unbend) &amp; </a:t>
            </a:r>
            <a:r>
              <a:rPr lang="en-US" sz="5500" b="1" dirty="0" smtClean="0">
                <a:solidFill>
                  <a:srgbClr val="0000FF"/>
                </a:solidFill>
                <a:latin typeface="Times New Roman" pitchFamily="18" charset="0"/>
              </a:rPr>
              <a:t>raise up </a:t>
            </a:r>
            <a:r>
              <a:rPr lang="en-US" sz="5500" b="1" dirty="0" smtClean="0">
                <a:latin typeface="Times New Roman" pitchFamily="18" charset="0"/>
              </a:rPr>
              <a:t>your heads, because your redemption (deliverance) draws near!</a:t>
            </a:r>
            <a:endParaRPr lang="en-US" sz="800" b="1" dirty="0">
              <a:latin typeface="Times New Roman" pitchFamily="18" charset="0"/>
            </a:endParaRPr>
          </a:p>
        </p:txBody>
      </p:sp>
      <p:sp>
        <p:nvSpPr>
          <p:cNvPr id="3" name="Text Box 8"/>
          <p:cNvSpPr txBox="1">
            <a:spLocks noChangeArrowheads="1"/>
          </p:cNvSpPr>
          <p:nvPr/>
        </p:nvSpPr>
        <p:spPr bwMode="auto">
          <a:xfrm>
            <a:off x="228600" y="7239000"/>
            <a:ext cx="6400800" cy="1754326"/>
          </a:xfrm>
          <a:prstGeom prst="rect">
            <a:avLst/>
          </a:prstGeom>
          <a:solidFill>
            <a:schemeClr val="bg1">
              <a:lumMod val="95000"/>
            </a:schemeClr>
          </a:solidFill>
          <a:ln w="1016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400" b="1" dirty="0" smtClean="0">
                <a:solidFill>
                  <a:srgbClr val="002060"/>
                </a:solidFill>
                <a:latin typeface="Times New Roman" pitchFamily="18" charset="0"/>
              </a:rPr>
              <a:t>Rise Shine, For Your </a:t>
            </a:r>
          </a:p>
          <a:p>
            <a:pPr algn="ctr" eaLnBrk="1" hangingPunct="1"/>
            <a:r>
              <a:rPr lang="en-US" sz="5400" b="1" dirty="0" smtClean="0">
                <a:solidFill>
                  <a:srgbClr val="002060"/>
                </a:solidFill>
                <a:latin typeface="Times New Roman" pitchFamily="18" charset="0"/>
              </a:rPr>
              <a:t>Light Has Come!</a:t>
            </a:r>
            <a:endParaRPr lang="en-US" sz="5400" b="1" dirty="0">
              <a:solidFill>
                <a:srgbClr val="00206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3.bp.blogspot.com/_nbNVAcrsK3A/S8TfWBGQtcI/AAAAAAAAAlo/LpjmJvyZK5k/s400/ezek_lightening.jpg">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5575" y="152400"/>
            <a:ext cx="6531426" cy="8763000"/>
          </a:xfrm>
          <a:prstGeom prst="rect">
            <a:avLst/>
          </a:prstGeom>
          <a:noFill/>
          <a:ln w="57150">
            <a:solidFill>
              <a:srgbClr val="002060"/>
            </a:solidFill>
          </a:ln>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762000" y="457200"/>
            <a:ext cx="5297572" cy="938719"/>
          </a:xfrm>
          <a:prstGeom prst="rect">
            <a:avLst/>
          </a:prstGeom>
          <a:solidFill>
            <a:srgbClr val="EAEAEA"/>
          </a:solidFill>
          <a:ln w="57150">
            <a:solidFill>
              <a:srgbClr val="0070C0"/>
            </a:solidFill>
          </a:ln>
        </p:spPr>
        <p:txBody>
          <a:bodyPr wrap="square" rtlCol="0">
            <a:spAutoFit/>
          </a:bodyPr>
          <a:lstStyle/>
          <a:p>
            <a:pPr algn="ctr"/>
            <a:r>
              <a:rPr lang="en-US" sz="5500" b="1" dirty="0" smtClean="0">
                <a:latin typeface="Times New Roman" panose="02020603050405020304" pitchFamily="18" charset="0"/>
                <a:cs typeface="Times New Roman" panose="02020603050405020304" pitchFamily="18" charset="0"/>
              </a:rPr>
              <a:t>QUESTIONS?</a:t>
            </a:r>
            <a:endParaRPr lang="en-US" sz="55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johnthewitness.files.wordpress.com/2012/06/mapancienthebrews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963" t="3475" r="5717" b="4742"/>
          <a:stretch/>
        </p:blipFill>
        <p:spPr bwMode="auto">
          <a:xfrm>
            <a:off x="152400" y="152401"/>
            <a:ext cx="6553200" cy="8839201"/>
          </a:xfrm>
          <a:prstGeom prst="rect">
            <a:avLst/>
          </a:prstGeom>
          <a:ln w="5715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52400" y="4114800"/>
            <a:ext cx="990600" cy="762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0800" y="2590800"/>
            <a:ext cx="838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29050" y="838200"/>
            <a:ext cx="12192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76400" y="7620000"/>
            <a:ext cx="2286000" cy="1143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81400" y="2743200"/>
            <a:ext cx="13716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1400" y="2209800"/>
            <a:ext cx="17145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67400" y="4419600"/>
            <a:ext cx="812800" cy="685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4667250" y="1028700"/>
            <a:ext cx="819150" cy="838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82700" y="838202"/>
            <a:ext cx="1005403" cy="584775"/>
          </a:xfrm>
          <a:prstGeom prst="rect">
            <a:avLst/>
          </a:prstGeom>
          <a:solidFill>
            <a:srgbClr val="EAEAEA"/>
          </a:solidFill>
          <a:ln w="57150">
            <a:solidFill>
              <a:srgbClr val="002060"/>
            </a:solidFill>
          </a:ln>
        </p:spPr>
        <p:txBody>
          <a:bodyPr wrap="square" rtlCol="0">
            <a:spAutoFit/>
          </a:bodyPr>
          <a:lstStyle/>
          <a:p>
            <a:r>
              <a:rPr lang="en-US" sz="3200" b="1" dirty="0" smtClean="0">
                <a:latin typeface="Times New Roman" pitchFamily="18" charset="0"/>
                <a:cs typeface="Times New Roman" pitchFamily="18" charset="0"/>
              </a:rPr>
              <a:t>1854</a:t>
            </a:r>
            <a:endParaRPr lang="en-US" sz="3200" b="1" dirty="0">
              <a:latin typeface="Times New Roman" pitchFamily="18" charset="0"/>
              <a:cs typeface="Times New Roman" pitchFamily="18" charset="0"/>
            </a:endParaRPr>
          </a:p>
        </p:txBody>
      </p:sp>
      <p:sp>
        <p:nvSpPr>
          <p:cNvPr id="13" name="Rectangle 12"/>
          <p:cNvSpPr/>
          <p:nvPr/>
        </p:nvSpPr>
        <p:spPr>
          <a:xfrm>
            <a:off x="5791201" y="5638800"/>
            <a:ext cx="881647" cy="533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62201" y="3124200"/>
            <a:ext cx="6477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57400" y="1219200"/>
            <a:ext cx="20574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1" descr="http://prophecyunfolding.files.wordpress.com/2012/06/invasion-israel.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2540" y="762000"/>
            <a:ext cx="6386860" cy="65532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8710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5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5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5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5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circle(in)">
                                      <p:cBhvr>
                                        <p:cTn id="53" dur="25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25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8"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heel(8)">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3"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228600"/>
            <a:ext cx="6631072" cy="4955203"/>
          </a:xfrm>
          <a:prstGeom prst="rect">
            <a:avLst/>
          </a:prstGeom>
          <a:solidFill>
            <a:srgbClr val="EAEAEA"/>
          </a:solidFill>
          <a:ln w="57150">
            <a:solidFill>
              <a:srgbClr val="990000"/>
            </a:solidFill>
          </a:ln>
        </p:spPr>
        <p:txBody>
          <a:bodyPr wrap="square" rtlCol="0">
            <a:spAutoFit/>
          </a:bodyPr>
          <a:lstStyle/>
          <a:p>
            <a:pPr algn="ctr"/>
            <a:r>
              <a:rPr lang="en-US" sz="6000" b="1" dirty="0" smtClean="0">
                <a:latin typeface="Times New Roman" panose="02020603050405020304" pitchFamily="18" charset="0"/>
                <a:cs typeface="Times New Roman" panose="02020603050405020304" pitchFamily="18" charset="0"/>
              </a:rPr>
              <a:t>FIRST, SOME </a:t>
            </a:r>
            <a:r>
              <a:rPr lang="en-US" sz="6600" b="1" i="1" dirty="0" smtClean="0">
                <a:solidFill>
                  <a:srgbClr val="0000FF"/>
                </a:solidFill>
                <a:latin typeface="Times New Roman" panose="02020603050405020304" pitchFamily="18" charset="0"/>
                <a:cs typeface="Times New Roman" panose="02020603050405020304" pitchFamily="18" charset="0"/>
              </a:rPr>
              <a:t>HISTORICAL</a:t>
            </a:r>
          </a:p>
          <a:p>
            <a:pPr algn="ctr"/>
            <a:r>
              <a:rPr lang="en-US" sz="6600" b="1" i="1" dirty="0" smtClean="0">
                <a:solidFill>
                  <a:srgbClr val="0000FF"/>
                </a:solidFill>
                <a:latin typeface="Times New Roman" panose="02020603050405020304" pitchFamily="18" charset="0"/>
                <a:cs typeface="Times New Roman" panose="02020603050405020304" pitchFamily="18" charset="0"/>
              </a:rPr>
              <a:t>PERSPECTIVE</a:t>
            </a:r>
          </a:p>
          <a:p>
            <a:pPr algn="ctr"/>
            <a:r>
              <a:rPr lang="en-US" sz="6200" b="1" dirty="0" smtClean="0">
                <a:latin typeface="Times New Roman" panose="02020603050405020304" pitchFamily="18" charset="0"/>
                <a:cs typeface="Times New Roman" panose="02020603050405020304" pitchFamily="18" charset="0"/>
              </a:rPr>
              <a:t>WITH A FEW HISTORIC MAPS</a:t>
            </a:r>
            <a:endParaRPr lang="en-US" sz="6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28600" y="5410200"/>
            <a:ext cx="6400800" cy="1754326"/>
          </a:xfrm>
          <a:prstGeom prst="rect">
            <a:avLst/>
          </a:prstGeom>
          <a:solidFill>
            <a:schemeClr val="bg1">
              <a:lumMod val="85000"/>
            </a:schemeClr>
          </a:solidFill>
          <a:ln w="76200">
            <a:solidFill>
              <a:srgbClr val="002060"/>
            </a:solidFill>
          </a:ln>
        </p:spPr>
        <p:txBody>
          <a:bodyPr wrap="square" rtlCol="0">
            <a:spAutoFit/>
          </a:bodyPr>
          <a:lstStyle/>
          <a:p>
            <a:pPr algn="ctr"/>
            <a:r>
              <a:rPr lang="en-US" sz="5400" b="1" dirty="0" smtClean="0">
                <a:latin typeface="Times New Roman" panose="02020603050405020304" pitchFamily="18" charset="0"/>
                <a:cs typeface="Times New Roman" panose="02020603050405020304" pitchFamily="18" charset="0"/>
              </a:rPr>
              <a:t>Someone please read Acts 17.26-27 </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7391400"/>
            <a:ext cx="6400800" cy="1477328"/>
          </a:xfrm>
          <a:prstGeom prst="rect">
            <a:avLst/>
          </a:prstGeom>
          <a:solidFill>
            <a:srgbClr val="FFFFCC"/>
          </a:solidFill>
          <a:ln w="76200">
            <a:solidFill>
              <a:schemeClr val="tx1"/>
            </a:solidFill>
          </a:ln>
        </p:spPr>
        <p:txBody>
          <a:bodyPr wrap="square" rtlCol="0">
            <a:spAutoFit/>
          </a:bodyPr>
          <a:lstStyle/>
          <a:p>
            <a:pPr algn="ctr"/>
            <a:r>
              <a:rPr lang="en-US" sz="5000" b="1" dirty="0" smtClean="0">
                <a:latin typeface="Times New Roman" panose="02020603050405020304" pitchFamily="18" charset="0"/>
                <a:cs typeface="Times New Roman" panose="02020603050405020304" pitchFamily="18" charset="0"/>
              </a:rPr>
              <a:t>Mention </a:t>
            </a:r>
            <a:r>
              <a:rPr lang="en-US" sz="5000" b="1" i="1" dirty="0" smtClean="0">
                <a:latin typeface="Times New Roman" panose="02020603050405020304" pitchFamily="18" charset="0"/>
                <a:cs typeface="Times New Roman" panose="02020603050405020304" pitchFamily="18" charset="0"/>
              </a:rPr>
              <a:t>Ethnos</a:t>
            </a:r>
            <a:r>
              <a:rPr lang="en-US" sz="5000" b="1" dirty="0" smtClean="0">
                <a:latin typeface="Times New Roman" panose="02020603050405020304" pitchFamily="18" charset="0"/>
                <a:cs typeface="Times New Roman" panose="02020603050405020304" pitchFamily="18" charset="0"/>
              </a:rPr>
              <a:t> </a:t>
            </a:r>
            <a:r>
              <a:rPr lang="el-GR" sz="5000" b="1" dirty="0" smtClean="0">
                <a:latin typeface="Times New Roman" panose="02020603050405020304" pitchFamily="18" charset="0"/>
                <a:cs typeface="Times New Roman" panose="02020603050405020304" pitchFamily="18" charset="0"/>
              </a:rPr>
              <a:t>ἔθνος</a:t>
            </a:r>
            <a:endParaRPr lang="en-US" sz="5000" b="1" dirty="0" smtClean="0">
              <a:latin typeface="Times New Roman" panose="02020603050405020304" pitchFamily="18" charset="0"/>
              <a:cs typeface="Times New Roman" panose="02020603050405020304" pitchFamily="18" charset="0"/>
            </a:endParaRPr>
          </a:p>
          <a:p>
            <a:pPr algn="ctr"/>
            <a:r>
              <a:rPr lang="en-US" sz="4000" b="1" i="1" dirty="0" smtClean="0">
                <a:solidFill>
                  <a:srgbClr val="C00000"/>
                </a:solidFill>
                <a:latin typeface="Times New Roman" panose="02020603050405020304" pitchFamily="18" charset="0"/>
                <a:cs typeface="Times New Roman" panose="02020603050405020304" pitchFamily="18" charset="0"/>
              </a:rPr>
              <a:t>A tribe, nation, people group </a:t>
            </a:r>
            <a:endParaRPr lang="en-US" sz="40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2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Kingdoms around Israel 830 map.svg">
            <a:hlinkClick r:id="rId3"/>
          </p:cNvPr>
          <p:cNvPicPr/>
          <p:nvPr/>
        </p:nvPicPr>
        <p:blipFill>
          <a:blip r:embed="rId4" cstate="print"/>
          <a:srcRect/>
          <a:stretch>
            <a:fillRect/>
          </a:stretch>
        </p:blipFill>
        <p:spPr bwMode="auto">
          <a:xfrm>
            <a:off x="228600" y="228600"/>
            <a:ext cx="6400800" cy="76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Box 3"/>
          <p:cNvSpPr txBox="1">
            <a:spLocks noChangeArrowheads="1"/>
          </p:cNvSpPr>
          <p:nvPr/>
        </p:nvSpPr>
        <p:spPr bwMode="auto">
          <a:xfrm>
            <a:off x="228600" y="8001000"/>
            <a:ext cx="6400800" cy="1077218"/>
          </a:xfrm>
          <a:prstGeom prst="rect">
            <a:avLst/>
          </a:prstGeom>
          <a:solidFill>
            <a:srgbClr val="DDDDDD"/>
          </a:solidFill>
          <a:ln w="38100">
            <a:solidFill>
              <a:schemeClr val="tx1"/>
            </a:solidFill>
            <a:miter lim="800000"/>
            <a:headEnd/>
            <a:tailEnd/>
          </a:ln>
          <a:effectLst/>
        </p:spPr>
        <p:txBody>
          <a:bodyPr wrap="square">
            <a:spAutoFit/>
          </a:bodyPr>
          <a:lstStyle/>
          <a:p>
            <a:pPr algn="ctr"/>
            <a:r>
              <a:rPr lang="en-US" sz="3200" b="1" dirty="0" smtClean="0">
                <a:solidFill>
                  <a:srgbClr val="800000"/>
                </a:solidFill>
                <a:latin typeface="Times New Roman" pitchFamily="18" charset="0"/>
              </a:rPr>
              <a:t>Obadiah – Psalm 83 – Psalm 137</a:t>
            </a:r>
          </a:p>
          <a:p>
            <a:pPr algn="ctr"/>
            <a:r>
              <a:rPr lang="en-US" sz="3200" b="1" dirty="0" smtClean="0">
                <a:solidFill>
                  <a:srgbClr val="800000"/>
                </a:solidFill>
                <a:latin typeface="Times New Roman" pitchFamily="18" charset="0"/>
              </a:rPr>
              <a:t>Isaiah 63 – Ezekiel 38 – </a:t>
            </a:r>
            <a:r>
              <a:rPr lang="en-US" sz="3200" b="1" i="1" dirty="0" smtClean="0">
                <a:solidFill>
                  <a:srgbClr val="800000"/>
                </a:solidFill>
                <a:latin typeface="Times New Roman" pitchFamily="18" charset="0"/>
              </a:rPr>
              <a:t>Joel 3.19</a:t>
            </a:r>
          </a:p>
        </p:txBody>
      </p:sp>
      <p:sp>
        <p:nvSpPr>
          <p:cNvPr id="4" name="Text Box 8"/>
          <p:cNvSpPr txBox="1">
            <a:spLocks noChangeArrowheads="1"/>
          </p:cNvSpPr>
          <p:nvPr/>
        </p:nvSpPr>
        <p:spPr bwMode="auto">
          <a:xfrm>
            <a:off x="4267200" y="7162800"/>
            <a:ext cx="2235914" cy="584775"/>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latin typeface="Times New Roman" pitchFamily="18" charset="0"/>
              </a:rPr>
              <a:t>Bible Times</a:t>
            </a:r>
            <a:endParaRPr lang="en-US" sz="3200" b="1" dirty="0">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319" t="14583" r="39267" b="7292"/>
          <a:stretch>
            <a:fillRect/>
          </a:stretch>
        </p:blipFill>
        <p:spPr bwMode="auto">
          <a:xfrm>
            <a:off x="228599" y="228600"/>
            <a:ext cx="6400801" cy="4724400"/>
          </a:xfrm>
          <a:prstGeom prst="rect">
            <a:avLst/>
          </a:prstGeom>
          <a:ln w="57150" cap="sq">
            <a:solidFill>
              <a:srgbClr val="002060"/>
            </a:solidFill>
            <a:prstDash val="solid"/>
            <a:miter lim="800000"/>
          </a:ln>
          <a:effectLst>
            <a:outerShdw blurRad="50800" dist="38100" dir="2700000" algn="tl" rotWithShape="0">
              <a:srgbClr val="000000">
                <a:alpha val="43000"/>
              </a:srgbClr>
            </a:outerShdw>
          </a:effectLst>
        </p:spPr>
      </p:pic>
      <p:sp>
        <p:nvSpPr>
          <p:cNvPr id="3" name="Text Box 8"/>
          <p:cNvSpPr txBox="1">
            <a:spLocks noChangeArrowheads="1"/>
          </p:cNvSpPr>
          <p:nvPr/>
        </p:nvSpPr>
        <p:spPr bwMode="auto">
          <a:xfrm>
            <a:off x="5562600" y="4267200"/>
            <a:ext cx="999654" cy="584775"/>
          </a:xfrm>
          <a:prstGeom prst="rect">
            <a:avLst/>
          </a:prstGeom>
          <a:solidFill>
            <a:srgbClr val="FFFF99"/>
          </a:solidFill>
          <a:ln w="38100">
            <a:solidFill>
              <a:srgbClr val="00206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latin typeface="Times New Roman" pitchFamily="18" charset="0"/>
              </a:rPr>
              <a:t>1851</a:t>
            </a:r>
            <a:endParaRPr lang="en-US" sz="3200" b="1" dirty="0">
              <a:latin typeface="Times New Roman" pitchFamily="18" charset="0"/>
            </a:endParaRPr>
          </a:p>
        </p:txBody>
      </p:sp>
      <p:sp>
        <p:nvSpPr>
          <p:cNvPr id="5" name="TextBox 4"/>
          <p:cNvSpPr txBox="1"/>
          <p:nvPr/>
        </p:nvSpPr>
        <p:spPr>
          <a:xfrm>
            <a:off x="228600" y="5105401"/>
            <a:ext cx="6400800" cy="3893374"/>
          </a:xfrm>
          <a:prstGeom prst="rect">
            <a:avLst/>
          </a:prstGeom>
          <a:solidFill>
            <a:srgbClr val="DDDDDD"/>
          </a:solidFill>
          <a:ln w="57150">
            <a:solidFill>
              <a:schemeClr val="tx1"/>
            </a:solidFill>
          </a:ln>
        </p:spPr>
        <p:txBody>
          <a:bodyPr wrap="square" rtlCol="0">
            <a:spAutoFit/>
          </a:bodyPr>
          <a:lstStyle/>
          <a:p>
            <a:pPr algn="just"/>
            <a:r>
              <a:rPr lang="en-US" sz="2700" b="1" dirty="0" smtClean="0">
                <a:latin typeface="Times New Roman" panose="02020603050405020304" pitchFamily="18" charset="0"/>
                <a:cs typeface="Times New Roman" panose="02020603050405020304" pitchFamily="18" charset="0"/>
              </a:rPr>
              <a:t>After conquest by the </a:t>
            </a:r>
            <a:r>
              <a:rPr lang="en-US" sz="2700" b="1" dirty="0" err="1" smtClean="0">
                <a:latin typeface="Times New Roman" panose="02020603050405020304" pitchFamily="18" charset="0"/>
                <a:cs typeface="Times New Roman" panose="02020603050405020304" pitchFamily="18" charset="0"/>
              </a:rPr>
              <a:t>Mamluks</a:t>
            </a:r>
            <a:r>
              <a:rPr lang="en-US" sz="2700" b="1" dirty="0" smtClean="0">
                <a:latin typeface="Times New Roman" panose="02020603050405020304" pitchFamily="18" charset="0"/>
                <a:cs typeface="Times New Roman" panose="02020603050405020304" pitchFamily="18" charset="0"/>
              </a:rPr>
              <a:t> in the early 1500’s, Ottoman Syria was organized into the </a:t>
            </a:r>
            <a:r>
              <a:rPr lang="en-US" sz="2700" b="1" i="1" dirty="0" err="1" smtClean="0">
                <a:latin typeface="Times New Roman" panose="02020603050405020304" pitchFamily="18" charset="0"/>
                <a:cs typeface="Times New Roman" panose="02020603050405020304" pitchFamily="18" charset="0"/>
              </a:rPr>
              <a:t>Eyalets</a:t>
            </a:r>
            <a:r>
              <a:rPr lang="en-US" sz="2700" b="1" dirty="0" smtClean="0">
                <a:latin typeface="Times New Roman" panose="02020603050405020304" pitchFamily="18" charset="0"/>
                <a:cs typeface="Times New Roman" panose="02020603050405020304" pitchFamily="18" charset="0"/>
              </a:rPr>
              <a:t> (Provinces) of </a:t>
            </a:r>
            <a:r>
              <a:rPr lang="en-US" sz="2800" b="1" dirty="0" smtClean="0">
                <a:solidFill>
                  <a:srgbClr val="C00000"/>
                </a:solidFill>
                <a:latin typeface="Times New Roman" panose="02020603050405020304" pitchFamily="18" charset="0"/>
                <a:cs typeface="Times New Roman" panose="02020603050405020304" pitchFamily="18" charset="0"/>
              </a:rPr>
              <a:t>Damascus</a:t>
            </a:r>
            <a:r>
              <a:rPr lang="en-US" sz="2700" b="1" dirty="0" smtClean="0">
                <a:latin typeface="Times New Roman" panose="02020603050405020304" pitchFamily="18" charset="0"/>
                <a:cs typeface="Times New Roman" panose="02020603050405020304" pitchFamily="18" charset="0"/>
              </a:rPr>
              <a:t> &amp; </a:t>
            </a:r>
            <a:r>
              <a:rPr lang="en-US" sz="2800" b="1" dirty="0" smtClean="0">
                <a:solidFill>
                  <a:srgbClr val="C00000"/>
                </a:solidFill>
                <a:latin typeface="Times New Roman" panose="02020603050405020304" pitchFamily="18" charset="0"/>
                <a:cs typeface="Times New Roman" panose="02020603050405020304" pitchFamily="18" charset="0"/>
              </a:rPr>
              <a:t>Aleppo</a:t>
            </a:r>
            <a:r>
              <a:rPr lang="en-US" sz="2700" b="1" dirty="0" smtClean="0">
                <a:latin typeface="Times New Roman" panose="02020603050405020304" pitchFamily="18" charset="0"/>
                <a:cs typeface="Times New Roman" panose="02020603050405020304" pitchFamily="18" charset="0"/>
              </a:rPr>
              <a:t>.  The </a:t>
            </a:r>
            <a:r>
              <a:rPr lang="en-US" sz="2700" b="1" dirty="0" err="1" smtClean="0">
                <a:latin typeface="Times New Roman" panose="02020603050405020304" pitchFamily="18" charset="0"/>
                <a:cs typeface="Times New Roman" panose="02020603050405020304" pitchFamily="18" charset="0"/>
              </a:rPr>
              <a:t>Elayet</a:t>
            </a:r>
            <a:r>
              <a:rPr lang="en-US" sz="2700" b="1" dirty="0" smtClean="0">
                <a:latin typeface="Times New Roman" panose="02020603050405020304" pitchFamily="18" charset="0"/>
                <a:cs typeface="Times New Roman" panose="02020603050405020304" pitchFamily="18" charset="0"/>
              </a:rPr>
              <a:t> of </a:t>
            </a:r>
            <a:r>
              <a:rPr lang="en-US" sz="2800" b="1" dirty="0" smtClean="0">
                <a:solidFill>
                  <a:srgbClr val="C00000"/>
                </a:solidFill>
                <a:latin typeface="Times New Roman" panose="02020603050405020304" pitchFamily="18" charset="0"/>
                <a:cs typeface="Times New Roman" panose="02020603050405020304" pitchFamily="18" charset="0"/>
              </a:rPr>
              <a:t>Tripoli </a:t>
            </a:r>
            <a:r>
              <a:rPr lang="en-US" sz="2700" b="1" dirty="0" smtClean="0">
                <a:latin typeface="Times New Roman" panose="02020603050405020304" pitchFamily="18" charset="0"/>
                <a:cs typeface="Times New Roman" panose="02020603050405020304" pitchFamily="18" charset="0"/>
              </a:rPr>
              <a:t>was formed in 1579 &amp; the </a:t>
            </a:r>
            <a:r>
              <a:rPr lang="en-US" sz="2700" b="1" dirty="0" err="1" smtClean="0">
                <a:latin typeface="Times New Roman" panose="02020603050405020304" pitchFamily="18" charset="0"/>
                <a:cs typeface="Times New Roman" panose="02020603050405020304" pitchFamily="18" charset="0"/>
              </a:rPr>
              <a:t>Eyalet</a:t>
            </a:r>
            <a:r>
              <a:rPr lang="en-US" sz="2700" b="1" dirty="0" smtClean="0">
                <a:latin typeface="Times New Roman" panose="02020603050405020304" pitchFamily="18" charset="0"/>
                <a:cs typeface="Times New Roman" panose="02020603050405020304" pitchFamily="18" charset="0"/>
              </a:rPr>
              <a:t> of </a:t>
            </a:r>
            <a:r>
              <a:rPr lang="en-US" sz="2800" b="1" dirty="0" err="1" smtClean="0">
                <a:solidFill>
                  <a:srgbClr val="C00000"/>
                </a:solidFill>
                <a:latin typeface="Times New Roman" panose="02020603050405020304" pitchFamily="18" charset="0"/>
                <a:cs typeface="Times New Roman" panose="02020603050405020304" pitchFamily="18" charset="0"/>
              </a:rPr>
              <a:t>Safed</a:t>
            </a:r>
            <a:r>
              <a:rPr lang="en-US" sz="2700" b="1" dirty="0" smtClean="0">
                <a:latin typeface="Times New Roman" panose="02020603050405020304" pitchFamily="18" charset="0"/>
                <a:cs typeface="Times New Roman" panose="02020603050405020304" pitchFamily="18" charset="0"/>
              </a:rPr>
              <a:t> (=Sidon) was established in 1660.  Following the </a:t>
            </a:r>
            <a:r>
              <a:rPr lang="en-US" sz="2700" b="1" dirty="0" err="1" smtClean="0">
                <a:latin typeface="Times New Roman" panose="02020603050405020304" pitchFamily="18" charset="0"/>
                <a:cs typeface="Times New Roman" panose="02020603050405020304" pitchFamily="18" charset="0"/>
              </a:rPr>
              <a:t>Tanzimat</a:t>
            </a:r>
            <a:r>
              <a:rPr lang="en-US" sz="2700" b="1" dirty="0" smtClean="0">
                <a:latin typeface="Times New Roman" panose="02020603050405020304" pitchFamily="18" charset="0"/>
                <a:cs typeface="Times New Roman" panose="02020603050405020304" pitchFamily="18" charset="0"/>
              </a:rPr>
              <a:t> reforms in 1864, these </a:t>
            </a:r>
            <a:r>
              <a:rPr lang="en-US" sz="2700" b="1" dirty="0" err="1" smtClean="0">
                <a:latin typeface="Times New Roman" panose="02020603050405020304" pitchFamily="18" charset="0"/>
                <a:cs typeface="Times New Roman" panose="02020603050405020304" pitchFamily="18" charset="0"/>
              </a:rPr>
              <a:t>Eyalets</a:t>
            </a:r>
            <a:r>
              <a:rPr lang="en-US" sz="2700" b="1" dirty="0" smtClean="0">
                <a:latin typeface="Times New Roman" panose="02020603050405020304" pitchFamily="18" charset="0"/>
                <a:cs typeface="Times New Roman" panose="02020603050405020304" pitchFamily="18" charset="0"/>
              </a:rPr>
              <a:t> were transformed into the </a:t>
            </a:r>
            <a:r>
              <a:rPr lang="en-US" sz="2700" b="1" dirty="0" err="1" smtClean="0">
                <a:latin typeface="Times New Roman" panose="02020603050405020304" pitchFamily="18" charset="0"/>
                <a:cs typeface="Times New Roman" panose="02020603050405020304" pitchFamily="18" charset="0"/>
              </a:rPr>
              <a:t>Vilayets</a:t>
            </a:r>
            <a:r>
              <a:rPr lang="en-US" sz="2700" b="1" dirty="0" smtClean="0">
                <a:latin typeface="Times New Roman" panose="02020603050405020304" pitchFamily="18" charset="0"/>
                <a:cs typeface="Times New Roman" panose="02020603050405020304" pitchFamily="18" charset="0"/>
              </a:rPr>
              <a:t> of </a:t>
            </a:r>
            <a:r>
              <a:rPr lang="en-US" sz="2800" b="1" dirty="0" smtClean="0">
                <a:solidFill>
                  <a:srgbClr val="C00000"/>
                </a:solidFill>
                <a:latin typeface="Times New Roman" panose="02020603050405020304" pitchFamily="18" charset="0"/>
                <a:cs typeface="Times New Roman" panose="02020603050405020304" pitchFamily="18" charset="0"/>
              </a:rPr>
              <a:t>Syria</a:t>
            </a:r>
            <a:r>
              <a:rPr lang="en-US" sz="2700" b="1" dirty="0" smtClean="0">
                <a:latin typeface="Times New Roman" panose="02020603050405020304" pitchFamily="18" charset="0"/>
                <a:cs typeface="Times New Roman" panose="02020603050405020304" pitchFamily="18" charset="0"/>
              </a:rPr>
              <a:t>, </a:t>
            </a:r>
            <a:r>
              <a:rPr lang="en-US" sz="2800" b="1" dirty="0" smtClean="0">
                <a:solidFill>
                  <a:srgbClr val="C00000"/>
                </a:solidFill>
                <a:latin typeface="Times New Roman" panose="02020603050405020304" pitchFamily="18" charset="0"/>
                <a:cs typeface="Times New Roman" panose="02020603050405020304" pitchFamily="18" charset="0"/>
              </a:rPr>
              <a:t>Aleppo</a:t>
            </a:r>
            <a:r>
              <a:rPr lang="en-US" sz="2700" b="1" dirty="0" smtClean="0">
                <a:latin typeface="Times New Roman" panose="02020603050405020304" pitchFamily="18" charset="0"/>
                <a:cs typeface="Times New Roman" panose="02020603050405020304" pitchFamily="18" charset="0"/>
              </a:rPr>
              <a:t> &amp; </a:t>
            </a:r>
            <a:r>
              <a:rPr lang="en-US" sz="2800" b="1" dirty="0" smtClean="0">
                <a:solidFill>
                  <a:srgbClr val="C00000"/>
                </a:solidFill>
                <a:latin typeface="Times New Roman" panose="02020603050405020304" pitchFamily="18" charset="0"/>
                <a:cs typeface="Times New Roman" panose="02020603050405020304" pitchFamily="18" charset="0"/>
              </a:rPr>
              <a:t>Beirut</a:t>
            </a:r>
            <a:r>
              <a:rPr lang="en-US" sz="2700" b="1" dirty="0" smtClean="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TotalTime>
  <Words>2956</Words>
  <Application>Microsoft Office PowerPoint</Application>
  <PresentationFormat>On-screen Show (4:3)</PresentationFormat>
  <Paragraphs>281</Paragraphs>
  <Slides>64</Slides>
  <Notes>56</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Francesca</dc:creator>
  <cp:lastModifiedBy>Francesca</cp:lastModifiedBy>
  <cp:revision>144</cp:revision>
  <dcterms:created xsi:type="dcterms:W3CDTF">2016-08-26T14:14:54Z</dcterms:created>
  <dcterms:modified xsi:type="dcterms:W3CDTF">2016-08-27T16:19:26Z</dcterms:modified>
</cp:coreProperties>
</file>